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sldIdLst>
    <p:sldId id="270" r:id="rId2"/>
    <p:sldId id="267" r:id="rId3"/>
    <p:sldId id="257" r:id="rId4"/>
    <p:sldId id="290" r:id="rId5"/>
    <p:sldId id="283" r:id="rId6"/>
    <p:sldId id="284" r:id="rId7"/>
    <p:sldId id="285" r:id="rId8"/>
    <p:sldId id="287" r:id="rId9"/>
    <p:sldId id="289" r:id="rId10"/>
    <p:sldId id="286" r:id="rId11"/>
    <p:sldId id="281" r:id="rId12"/>
    <p:sldId id="271" r:id="rId13"/>
    <p:sldId id="279" r:id="rId14"/>
    <p:sldId id="276" r:id="rId15"/>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Perez" initials="VP" lastIdx="2" clrIdx="0"/>
  <p:cmAuthor id="1" name="Elena Martin" initials="EM" lastIdx="4" clrIdx="1"/>
  <p:cmAuthor id="2" name="Estiven Sanchez-Redondo" initials="ES" lastIdx="10" clrIdx="2"/>
  <p:cmAuthor id="3" name="Yrene Jiménez de Rio" initials="YJdR"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7F7F7F"/>
    <a:srgbClr val="26702B"/>
    <a:srgbClr val="FFFFCC"/>
    <a:srgbClr val="006600"/>
    <a:srgbClr val="0066CC"/>
    <a:srgbClr val="4F81BD"/>
    <a:srgbClr val="E9EDF4"/>
    <a:srgbClr val="D0D8E8"/>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053" autoAdjust="0"/>
    <p:restoredTop sz="98860" autoAdjust="0"/>
  </p:normalViewPr>
  <p:slideViewPr>
    <p:cSldViewPr showGuides="1">
      <p:cViewPr>
        <p:scale>
          <a:sx n="75" d="100"/>
          <a:sy n="75" d="100"/>
        </p:scale>
        <p:origin x="-127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B66BF18-8F18-4194-AA0A-8E13F484DBF2}" type="datetimeFigureOut">
              <a:rPr lang="es-ES" smtClean="0"/>
              <a:t>06/05/2021</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35385CE-D60D-413E-A4B8-34E417583EF9}" type="slidenum">
              <a:rPr lang="es-ES" smtClean="0"/>
              <a:t>‹Nº›</a:t>
            </a:fld>
            <a:endParaRPr lang="es-ES"/>
          </a:p>
        </p:txBody>
      </p:sp>
    </p:spTree>
    <p:extLst>
      <p:ext uri="{BB962C8B-B14F-4D97-AF65-F5344CB8AC3E}">
        <p14:creationId xmlns:p14="http://schemas.microsoft.com/office/powerpoint/2010/main" val="1905517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3E0E3DC0-02AC-4916-943A-1B293083031C}" type="slidenum">
              <a:rPr lang="es-ES" smtClean="0">
                <a:solidFill>
                  <a:prstClr val="black"/>
                </a:solidFill>
              </a:rPr>
              <a:pPr/>
              <a:t>1</a:t>
            </a:fld>
            <a:endParaRPr lang="es-ES">
              <a:solidFill>
                <a:prstClr val="black"/>
              </a:solidFill>
            </a:endParaRPr>
          </a:p>
        </p:txBody>
      </p:sp>
    </p:spTree>
    <p:extLst>
      <p:ext uri="{BB962C8B-B14F-4D97-AF65-F5344CB8AC3E}">
        <p14:creationId xmlns:p14="http://schemas.microsoft.com/office/powerpoint/2010/main" val="3234536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sz="1200" i="1" kern="1200" dirty="0" smtClean="0">
                <a:solidFill>
                  <a:schemeClr val="tx1"/>
                </a:solidFill>
                <a:effectLst/>
                <a:latin typeface="+mn-lt"/>
                <a:ea typeface="+mn-ea"/>
                <a:cs typeface="+mn-cs"/>
              </a:rPr>
              <a:t>propia basada en la Comisión Europea)</a:t>
            </a:r>
          </a:p>
        </p:txBody>
      </p:sp>
      <p:sp>
        <p:nvSpPr>
          <p:cNvPr id="4" name="3 Marcador de número de diapositiva"/>
          <p:cNvSpPr>
            <a:spLocks noGrp="1"/>
          </p:cNvSpPr>
          <p:nvPr>
            <p:ph type="sldNum" sz="quarter" idx="10"/>
          </p:nvPr>
        </p:nvSpPr>
        <p:spPr/>
        <p:txBody>
          <a:bodyPr/>
          <a:lstStyle/>
          <a:p>
            <a:fld id="{F35385CE-D60D-413E-A4B8-34E417583EF9}" type="slidenum">
              <a:rPr lang="es-ES" smtClean="0"/>
              <a:t>11</a:t>
            </a:fld>
            <a:endParaRPr lang="es-ES"/>
          </a:p>
        </p:txBody>
      </p:sp>
    </p:spTree>
    <p:extLst>
      <p:ext uri="{BB962C8B-B14F-4D97-AF65-F5344CB8AC3E}">
        <p14:creationId xmlns:p14="http://schemas.microsoft.com/office/powerpoint/2010/main" val="395222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35385CE-D60D-413E-A4B8-34E417583EF9}" type="slidenum">
              <a:rPr lang="es-ES" smtClean="0"/>
              <a:t>12</a:t>
            </a:fld>
            <a:endParaRPr lang="es-ES"/>
          </a:p>
        </p:txBody>
      </p:sp>
    </p:spTree>
    <p:extLst>
      <p:ext uri="{BB962C8B-B14F-4D97-AF65-F5344CB8AC3E}">
        <p14:creationId xmlns:p14="http://schemas.microsoft.com/office/powerpoint/2010/main" val="3234791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35385CE-D60D-413E-A4B8-34E417583EF9}" type="slidenum">
              <a:rPr lang="es-ES" smtClean="0"/>
              <a:t>13</a:t>
            </a:fld>
            <a:endParaRPr lang="es-ES"/>
          </a:p>
        </p:txBody>
      </p:sp>
    </p:spTree>
    <p:extLst>
      <p:ext uri="{BB962C8B-B14F-4D97-AF65-F5344CB8AC3E}">
        <p14:creationId xmlns:p14="http://schemas.microsoft.com/office/powerpoint/2010/main" val="1871784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35385CE-D60D-413E-A4B8-34E417583EF9}" type="slidenum">
              <a:rPr lang="es-ES" smtClean="0"/>
              <a:t>2</a:t>
            </a:fld>
            <a:endParaRPr lang="es-ES"/>
          </a:p>
        </p:txBody>
      </p:sp>
    </p:spTree>
    <p:extLst>
      <p:ext uri="{BB962C8B-B14F-4D97-AF65-F5344CB8AC3E}">
        <p14:creationId xmlns:p14="http://schemas.microsoft.com/office/powerpoint/2010/main" val="181944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35385CE-D60D-413E-A4B8-34E417583EF9}" type="slidenum">
              <a:rPr lang="es-ES" smtClean="0"/>
              <a:t>3</a:t>
            </a:fld>
            <a:endParaRPr lang="es-ES"/>
          </a:p>
        </p:txBody>
      </p:sp>
    </p:spTree>
    <p:extLst>
      <p:ext uri="{BB962C8B-B14F-4D97-AF65-F5344CB8AC3E}">
        <p14:creationId xmlns:p14="http://schemas.microsoft.com/office/powerpoint/2010/main" val="3914224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ES" b="1" dirty="0" smtClean="0"/>
              <a:t> </a:t>
            </a:r>
            <a:r>
              <a:rPr lang="es-ES" sz="1600" dirty="0" smtClean="0"/>
              <a:t>agricultura y ganadería sostenibles, ahorro y eficiencia energética, compras y comercialización verde, eco-diseño, elaboración, distribución y/o venta de productos ecológicos, energías renovables, gestión forestal sostenible, gestión, mejora ambiental y eco-innovación en la industria o empresa, lucha contra el despoblamiento de zonas rurales, reconversión industrial a actividades ambientalmente sostenibles, reactivación económica y desarrollo alternativo de las comarcas basadas en sectores económicos en regresión, reducción, reutilización y reciclaje de residuos, rehabilitación y edificación sostenible, transporte y movilidad sostenible, turismo sostenible.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s-ES" sz="16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s-ES" sz="1600" dirty="0" smtClean="0"/>
          </a:p>
          <a:p>
            <a:pPr algn="just">
              <a:spcAft>
                <a:spcPts val="600"/>
              </a:spcAft>
            </a:pPr>
            <a:endParaRPr lang="es-ES" sz="1800" b="1" dirty="0" smtClean="0"/>
          </a:p>
          <a:p>
            <a:pPr algn="just">
              <a:spcAft>
                <a:spcPts val="600"/>
              </a:spcAft>
            </a:pPr>
            <a:r>
              <a:rPr lang="es-ES" sz="1800" dirty="0" smtClean="0">
                <a:solidFill>
                  <a:srgbClr val="FF0000"/>
                </a:solidFill>
              </a:rPr>
              <a:t>entidades han de estar vinculadas directa o indirectamente con la economía verde y/o azul o entidades, o, no estando vinculadas, deben generar empleo que contribuya a una línea de negocio sostenible o a la gestión de una mejora ambiental en la entidad.</a:t>
            </a:r>
          </a:p>
          <a:p>
            <a:endParaRPr lang="es-ES" sz="1800" dirty="0" smtClean="0"/>
          </a:p>
          <a:p>
            <a:pPr lvl="0"/>
            <a:endParaRPr lang="es-ES" sz="1200" i="1"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F35385CE-D60D-413E-A4B8-34E417583EF9}" type="slidenum">
              <a:rPr lang="es-ES" smtClean="0"/>
              <a:t>5</a:t>
            </a:fld>
            <a:endParaRPr lang="es-ES"/>
          </a:p>
        </p:txBody>
      </p:sp>
    </p:spTree>
    <p:extLst>
      <p:ext uri="{BB962C8B-B14F-4D97-AF65-F5344CB8AC3E}">
        <p14:creationId xmlns:p14="http://schemas.microsoft.com/office/powerpoint/2010/main" val="395222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ES" b="1" dirty="0" smtClean="0"/>
              <a:t> </a:t>
            </a:r>
            <a:r>
              <a:rPr lang="es-ES" dirty="0" smtClean="0"/>
              <a:t>Acuicultura y pesca sostenibles, turismo marinero/pesquero, interpretación del patrimonio natural y diseño de itinerarios interpretativos adaptados, mejora de conocimientos sobre especies marinas y costeras y en medidas de reducción y mitigación de impactos, etc.</a:t>
            </a:r>
          </a:p>
          <a:p>
            <a:endParaRPr lang="es-ES" sz="1800" dirty="0" smtClean="0"/>
          </a:p>
          <a:p>
            <a:pPr lvl="0"/>
            <a:endParaRPr lang="es-ES" sz="1200" i="1"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F35385CE-D60D-413E-A4B8-34E417583EF9}" type="slidenum">
              <a:rPr lang="es-ES" smtClean="0"/>
              <a:t>6</a:t>
            </a:fld>
            <a:endParaRPr lang="es-ES"/>
          </a:p>
        </p:txBody>
      </p:sp>
    </p:spTree>
    <p:extLst>
      <p:ext uri="{BB962C8B-B14F-4D97-AF65-F5344CB8AC3E}">
        <p14:creationId xmlns:p14="http://schemas.microsoft.com/office/powerpoint/2010/main" val="395222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sz="1200" i="1" kern="1200" dirty="0" smtClean="0">
                <a:solidFill>
                  <a:schemeClr val="tx1"/>
                </a:solidFill>
                <a:effectLst/>
                <a:latin typeface="+mn-lt"/>
                <a:ea typeface="+mn-ea"/>
                <a:cs typeface="+mn-cs"/>
              </a:rPr>
              <a:t>propia basada en la Comisión Europea)</a:t>
            </a:r>
          </a:p>
        </p:txBody>
      </p:sp>
      <p:sp>
        <p:nvSpPr>
          <p:cNvPr id="4" name="3 Marcador de número de diapositiva"/>
          <p:cNvSpPr>
            <a:spLocks noGrp="1"/>
          </p:cNvSpPr>
          <p:nvPr>
            <p:ph type="sldNum" sz="quarter" idx="10"/>
          </p:nvPr>
        </p:nvSpPr>
        <p:spPr/>
        <p:txBody>
          <a:bodyPr/>
          <a:lstStyle/>
          <a:p>
            <a:fld id="{F35385CE-D60D-413E-A4B8-34E417583EF9}" type="slidenum">
              <a:rPr lang="es-ES" smtClean="0"/>
              <a:t>7</a:t>
            </a:fld>
            <a:endParaRPr lang="es-ES"/>
          </a:p>
        </p:txBody>
      </p:sp>
    </p:spTree>
    <p:extLst>
      <p:ext uri="{BB962C8B-B14F-4D97-AF65-F5344CB8AC3E}">
        <p14:creationId xmlns:p14="http://schemas.microsoft.com/office/powerpoint/2010/main" val="395222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sz="1200" i="1" kern="1200" dirty="0" smtClean="0">
                <a:solidFill>
                  <a:schemeClr val="tx1"/>
                </a:solidFill>
                <a:effectLst/>
                <a:latin typeface="+mn-lt"/>
                <a:ea typeface="+mn-ea"/>
                <a:cs typeface="+mn-cs"/>
              </a:rPr>
              <a:t>propia basada en la Comisión Europea)</a:t>
            </a:r>
          </a:p>
        </p:txBody>
      </p:sp>
      <p:sp>
        <p:nvSpPr>
          <p:cNvPr id="4" name="3 Marcador de número de diapositiva"/>
          <p:cNvSpPr>
            <a:spLocks noGrp="1"/>
          </p:cNvSpPr>
          <p:nvPr>
            <p:ph type="sldNum" sz="quarter" idx="10"/>
          </p:nvPr>
        </p:nvSpPr>
        <p:spPr/>
        <p:txBody>
          <a:bodyPr/>
          <a:lstStyle/>
          <a:p>
            <a:fld id="{F35385CE-D60D-413E-A4B8-34E417583EF9}" type="slidenum">
              <a:rPr lang="es-ES" smtClean="0"/>
              <a:t>8</a:t>
            </a:fld>
            <a:endParaRPr lang="es-ES"/>
          </a:p>
        </p:txBody>
      </p:sp>
    </p:spTree>
    <p:extLst>
      <p:ext uri="{BB962C8B-B14F-4D97-AF65-F5344CB8AC3E}">
        <p14:creationId xmlns:p14="http://schemas.microsoft.com/office/powerpoint/2010/main" val="395222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sz="1200" i="1" kern="1200" dirty="0" smtClean="0">
                <a:solidFill>
                  <a:schemeClr val="tx1"/>
                </a:solidFill>
                <a:effectLst/>
                <a:latin typeface="+mn-lt"/>
                <a:ea typeface="+mn-ea"/>
                <a:cs typeface="+mn-cs"/>
              </a:rPr>
              <a:t>propia basada en la Comisión Europea)</a:t>
            </a:r>
          </a:p>
        </p:txBody>
      </p:sp>
      <p:sp>
        <p:nvSpPr>
          <p:cNvPr id="4" name="3 Marcador de número de diapositiva"/>
          <p:cNvSpPr>
            <a:spLocks noGrp="1"/>
          </p:cNvSpPr>
          <p:nvPr>
            <p:ph type="sldNum" sz="quarter" idx="10"/>
          </p:nvPr>
        </p:nvSpPr>
        <p:spPr/>
        <p:txBody>
          <a:bodyPr/>
          <a:lstStyle/>
          <a:p>
            <a:fld id="{F35385CE-D60D-413E-A4B8-34E417583EF9}" type="slidenum">
              <a:rPr lang="es-ES" smtClean="0"/>
              <a:t>9</a:t>
            </a:fld>
            <a:endParaRPr lang="es-ES"/>
          </a:p>
        </p:txBody>
      </p:sp>
    </p:spTree>
    <p:extLst>
      <p:ext uri="{BB962C8B-B14F-4D97-AF65-F5344CB8AC3E}">
        <p14:creationId xmlns:p14="http://schemas.microsoft.com/office/powerpoint/2010/main" val="395222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0"/>
            <a:r>
              <a:rPr lang="es-ES" sz="1200" i="1" kern="1200" dirty="0" smtClean="0">
                <a:solidFill>
                  <a:schemeClr val="tx1"/>
                </a:solidFill>
                <a:effectLst/>
                <a:latin typeface="+mn-lt"/>
                <a:ea typeface="+mn-ea"/>
                <a:cs typeface="+mn-cs"/>
              </a:rPr>
              <a:t>propia basada en la Comisión Europea)</a:t>
            </a:r>
          </a:p>
        </p:txBody>
      </p:sp>
      <p:sp>
        <p:nvSpPr>
          <p:cNvPr id="4" name="3 Marcador de número de diapositiva"/>
          <p:cNvSpPr>
            <a:spLocks noGrp="1"/>
          </p:cNvSpPr>
          <p:nvPr>
            <p:ph type="sldNum" sz="quarter" idx="10"/>
          </p:nvPr>
        </p:nvSpPr>
        <p:spPr/>
        <p:txBody>
          <a:bodyPr/>
          <a:lstStyle/>
          <a:p>
            <a:fld id="{F35385CE-D60D-413E-A4B8-34E417583EF9}" type="slidenum">
              <a:rPr lang="es-ES" smtClean="0"/>
              <a:t>10</a:t>
            </a:fld>
            <a:endParaRPr lang="es-ES"/>
          </a:p>
        </p:txBody>
      </p:sp>
    </p:spTree>
    <p:extLst>
      <p:ext uri="{BB962C8B-B14F-4D97-AF65-F5344CB8AC3E}">
        <p14:creationId xmlns:p14="http://schemas.microsoft.com/office/powerpoint/2010/main" val="395222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pic>
        <p:nvPicPr>
          <p:cNvPr id="2050" name="Picture 2" descr="C:\Users\isicilia\Desktop\Logos\MITECO+FB_Empleaverde+FSE_Color_Bandera.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552" y="188640"/>
            <a:ext cx="5392293"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416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350156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122261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1382745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1874079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17476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1635419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348213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2186651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3661370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E0E0D72-E666-417F-BBF2-3AA301B0C414}" type="datetimeFigureOut">
              <a:rPr lang="es-ES" smtClean="0"/>
              <a:t>06/05/2021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CF216C2-FE4C-4ED8-B2EA-E2C22FA430DA}" type="slidenum">
              <a:rPr lang="es-ES" smtClean="0"/>
              <a:t>‹Nº›</a:t>
            </a:fld>
            <a:endParaRPr lang="es-ES" dirty="0"/>
          </a:p>
        </p:txBody>
      </p:sp>
    </p:spTree>
    <p:extLst>
      <p:ext uri="{BB962C8B-B14F-4D97-AF65-F5344CB8AC3E}">
        <p14:creationId xmlns:p14="http://schemas.microsoft.com/office/powerpoint/2010/main" val="2518736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E0D72-E666-417F-BBF2-3AA301B0C414}" type="datetimeFigureOut">
              <a:rPr lang="es-ES" smtClean="0"/>
              <a:t>06/05/2021</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216C2-FE4C-4ED8-B2EA-E2C22FA430DA}" type="slidenum">
              <a:rPr lang="es-ES" smtClean="0"/>
              <a:t>‹Nº›</a:t>
            </a:fld>
            <a:endParaRPr lang="es-ES" dirty="0"/>
          </a:p>
        </p:txBody>
      </p:sp>
    </p:spTree>
    <p:extLst>
      <p:ext uri="{BB962C8B-B14F-4D97-AF65-F5344CB8AC3E}">
        <p14:creationId xmlns:p14="http://schemas.microsoft.com/office/powerpoint/2010/main" val="1353551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empleaverde@fundacion-biodiversidad.es" TargetMode="External"/><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3.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4.xml"/><Relationship Id="rId9" Type="http://schemas.openxmlformats.org/officeDocument/2006/relationships/slide" Target="slide1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Rectángulo"/>
          <p:cNvSpPr/>
          <p:nvPr/>
        </p:nvSpPr>
        <p:spPr>
          <a:xfrm>
            <a:off x="-12646" y="1412776"/>
            <a:ext cx="9144000" cy="144016"/>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006600"/>
              </a:solidFill>
            </a:endParaRPr>
          </a:p>
        </p:txBody>
      </p:sp>
      <p:sp>
        <p:nvSpPr>
          <p:cNvPr id="7" name="6 CuadroTexto"/>
          <p:cNvSpPr txBox="1"/>
          <p:nvPr/>
        </p:nvSpPr>
        <p:spPr>
          <a:xfrm>
            <a:off x="462746" y="1700808"/>
            <a:ext cx="7148854" cy="4247317"/>
          </a:xfrm>
          <a:prstGeom prst="rect">
            <a:avLst/>
          </a:prstGeom>
          <a:noFill/>
          <a:ln w="38100">
            <a:solidFill>
              <a:srgbClr val="006600"/>
            </a:solidFill>
          </a:ln>
        </p:spPr>
        <p:txBody>
          <a:bodyPr wrap="square" rtlCol="0">
            <a:spAutoFit/>
          </a:bodyPr>
          <a:lstStyle/>
          <a:p>
            <a:pPr algn="ctr"/>
            <a:r>
              <a:rPr lang="es-ES" sz="5400" b="1" dirty="0">
                <a:solidFill>
                  <a:prstClr val="black"/>
                </a:solidFill>
              </a:rPr>
              <a:t>Preguntas </a:t>
            </a:r>
            <a:r>
              <a:rPr lang="es-ES" sz="5400" b="1" dirty="0" smtClean="0">
                <a:solidFill>
                  <a:prstClr val="black"/>
                </a:solidFill>
              </a:rPr>
              <a:t>frecuentes</a:t>
            </a:r>
            <a:endParaRPr lang="es-ES" sz="5400" b="1" dirty="0">
              <a:solidFill>
                <a:prstClr val="black"/>
              </a:solidFill>
            </a:endParaRPr>
          </a:p>
          <a:p>
            <a:pPr algn="ctr"/>
            <a:endParaRPr lang="es-ES" sz="3600" b="1" dirty="0" smtClean="0"/>
          </a:p>
          <a:p>
            <a:pPr algn="ctr"/>
            <a:r>
              <a:rPr lang="es-ES" sz="3600" b="1" dirty="0" smtClean="0"/>
              <a:t>Convocatoria de subvenciones</a:t>
            </a:r>
            <a:r>
              <a:rPr lang="es-ES" sz="3600" b="1" dirty="0"/>
              <a:t>, en régimen de </a:t>
            </a:r>
            <a:r>
              <a:rPr lang="es-ES" sz="3600" b="1" dirty="0" smtClean="0"/>
              <a:t>concurrencia </a:t>
            </a:r>
            <a:r>
              <a:rPr lang="es-ES" sz="3600" b="1" dirty="0"/>
              <a:t>competitiva, para la contratación de personas </a:t>
            </a:r>
            <a:r>
              <a:rPr lang="es-ES" sz="3600" b="1" dirty="0" smtClean="0"/>
              <a:t>desempleadas</a:t>
            </a:r>
          </a:p>
          <a:p>
            <a:pPr algn="ctr"/>
            <a:r>
              <a:rPr lang="es-ES" sz="3600" b="1" dirty="0" smtClean="0"/>
              <a:t>2020-2021</a:t>
            </a:r>
          </a:p>
        </p:txBody>
      </p:sp>
      <p:pic>
        <p:nvPicPr>
          <p:cNvPr id="1026" name="Picture 2" descr="C:\Users\emartin\Desktop\pregunt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2996952"/>
            <a:ext cx="1647456" cy="1647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331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 name="16 Grupo"/>
          <p:cNvGrpSpPr/>
          <p:nvPr/>
        </p:nvGrpSpPr>
        <p:grpSpPr>
          <a:xfrm>
            <a:off x="0" y="764355"/>
            <a:ext cx="9144000" cy="383325"/>
            <a:chOff x="0" y="3930539"/>
            <a:chExt cx="9144000" cy="383325"/>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5" name="14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sp>
        <p:nvSpPr>
          <p:cNvPr id="3" name="2 Rectángulo"/>
          <p:cNvSpPr/>
          <p:nvPr/>
        </p:nvSpPr>
        <p:spPr>
          <a:xfrm>
            <a:off x="197768" y="1268760"/>
            <a:ext cx="8856984" cy="5156796"/>
          </a:xfrm>
          <a:prstGeom prst="rect">
            <a:avLst/>
          </a:prstGeom>
          <a:noFill/>
          <a:ln>
            <a:solidFill>
              <a:srgbClr val="26702B"/>
            </a:solidFill>
          </a:ln>
        </p:spPr>
        <p:txBody>
          <a:bodyPr wrap="square" rtlCol="0">
            <a:spAutoFit/>
          </a:bodyPr>
          <a:lstStyle/>
          <a:p>
            <a:pPr marL="252000" lvl="1" indent="-360363" algn="just">
              <a:lnSpc>
                <a:spcPct val="115000"/>
              </a:lnSpc>
              <a:spcAft>
                <a:spcPts val="1200"/>
              </a:spcAft>
              <a:buClr>
                <a:srgbClr val="26702B"/>
              </a:buClr>
            </a:pPr>
            <a:r>
              <a:rPr lang="es-ES" b="1" dirty="0" smtClean="0">
                <a:solidFill>
                  <a:srgbClr val="006600"/>
                </a:solidFill>
              </a:rPr>
              <a:t>6. Requisitos de los contratos:</a:t>
            </a:r>
          </a:p>
          <a:p>
            <a:pPr marL="342900" lvl="1" indent="-342900" algn="just">
              <a:lnSpc>
                <a:spcPct val="115000"/>
              </a:lnSpc>
              <a:spcAft>
                <a:spcPts val="1200"/>
              </a:spcAft>
              <a:buClr>
                <a:srgbClr val="26702B"/>
              </a:buClr>
              <a:buFont typeface="+mj-lt"/>
              <a:buAutoNum type="arabicPeriod"/>
            </a:pPr>
            <a:r>
              <a:rPr lang="es-ES" dirty="0" smtClean="0"/>
              <a:t>La </a:t>
            </a:r>
            <a:r>
              <a:rPr lang="es-ES" dirty="0"/>
              <a:t>persona </a:t>
            </a:r>
            <a:r>
              <a:rPr lang="es-ES" dirty="0" smtClean="0"/>
              <a:t>debe </a:t>
            </a:r>
            <a:r>
              <a:rPr lang="es-ES" dirty="0"/>
              <a:t>haber estado </a:t>
            </a:r>
            <a:r>
              <a:rPr lang="es-ES" dirty="0" smtClean="0"/>
              <a:t>desempleada al menos el </a:t>
            </a:r>
            <a:r>
              <a:rPr lang="es-ES" b="1" dirty="0" smtClean="0"/>
              <a:t>día anterior </a:t>
            </a:r>
            <a:r>
              <a:rPr lang="es-ES" dirty="0" smtClean="0"/>
              <a:t>a su contratación.</a:t>
            </a:r>
          </a:p>
          <a:p>
            <a:pPr marL="342900" lvl="1" indent="-342900" algn="just">
              <a:lnSpc>
                <a:spcPct val="115000"/>
              </a:lnSpc>
              <a:spcAft>
                <a:spcPts val="1200"/>
              </a:spcAft>
              <a:buClr>
                <a:srgbClr val="26702B"/>
              </a:buClr>
              <a:buFont typeface="+mj-lt"/>
              <a:buAutoNum type="arabicPeriod"/>
            </a:pPr>
            <a:r>
              <a:rPr lang="es-ES" dirty="0" smtClean="0"/>
              <a:t>La persona deber haber estado contratada </a:t>
            </a:r>
            <a:r>
              <a:rPr lang="es-ES" b="1" dirty="0" smtClean="0"/>
              <a:t>al </a:t>
            </a:r>
            <a:r>
              <a:rPr lang="es-ES" b="1" dirty="0"/>
              <a:t>menos </a:t>
            </a:r>
            <a:r>
              <a:rPr lang="es-ES" b="1" dirty="0" smtClean="0"/>
              <a:t>durante 6 meses</a:t>
            </a:r>
            <a:r>
              <a:rPr lang="es-ES" dirty="0" smtClean="0"/>
              <a:t> de forma ininterrumpida. </a:t>
            </a:r>
          </a:p>
          <a:p>
            <a:pPr marL="342900" lvl="1" indent="-342900" algn="just">
              <a:lnSpc>
                <a:spcPct val="115000"/>
              </a:lnSpc>
              <a:spcAft>
                <a:spcPts val="1200"/>
              </a:spcAft>
              <a:buClr>
                <a:srgbClr val="26702B"/>
              </a:buClr>
              <a:buFont typeface="+mj-lt"/>
              <a:buAutoNum type="arabicPeriod"/>
            </a:pPr>
            <a:r>
              <a:rPr lang="es-ES" dirty="0" smtClean="0"/>
              <a:t>La jornada debe ser a </a:t>
            </a:r>
            <a:r>
              <a:rPr lang="es-ES" dirty="0"/>
              <a:t>tiempo </a:t>
            </a:r>
            <a:r>
              <a:rPr lang="es-ES" b="1" dirty="0" smtClean="0"/>
              <a:t>completo.</a:t>
            </a:r>
          </a:p>
          <a:p>
            <a:pPr marL="342900" lvl="1" indent="-342900" algn="just">
              <a:lnSpc>
                <a:spcPct val="115000"/>
              </a:lnSpc>
              <a:buClr>
                <a:srgbClr val="26702B"/>
              </a:buClr>
              <a:buFont typeface="+mj-lt"/>
              <a:buAutoNum type="arabicPeriod"/>
            </a:pPr>
            <a:r>
              <a:rPr lang="es-ES" b="1" dirty="0" smtClean="0"/>
              <a:t>Cualquier tipo de contrato de trabajo es válido </a:t>
            </a:r>
            <a:r>
              <a:rPr lang="es-ES" dirty="0" smtClean="0"/>
              <a:t>siempre que se haya iniciado </a:t>
            </a:r>
            <a:r>
              <a:rPr lang="es-ES" dirty="0"/>
              <a:t>entre el </a:t>
            </a:r>
            <a:endParaRPr lang="es-ES" dirty="0" smtClean="0"/>
          </a:p>
          <a:p>
            <a:pPr marL="358775" lvl="1" algn="just">
              <a:lnSpc>
                <a:spcPct val="115000"/>
              </a:lnSpc>
              <a:spcAft>
                <a:spcPts val="1200"/>
              </a:spcAft>
              <a:buClr>
                <a:srgbClr val="26702B"/>
              </a:buClr>
            </a:pPr>
            <a:r>
              <a:rPr lang="es-ES" dirty="0" smtClean="0"/>
              <a:t>5 </a:t>
            </a:r>
            <a:r>
              <a:rPr lang="es-ES" dirty="0"/>
              <a:t>de </a:t>
            </a:r>
            <a:r>
              <a:rPr lang="es-ES" dirty="0" smtClean="0"/>
              <a:t>mayo de 2019 </a:t>
            </a:r>
            <a:r>
              <a:rPr lang="es-ES" dirty="0"/>
              <a:t>y </a:t>
            </a:r>
            <a:r>
              <a:rPr lang="es-ES" dirty="0" smtClean="0"/>
              <a:t>el 31 de marzo de 2021.</a:t>
            </a:r>
          </a:p>
          <a:p>
            <a:pPr marL="354013" lvl="1" indent="-342900" algn="just">
              <a:lnSpc>
                <a:spcPct val="115000"/>
              </a:lnSpc>
              <a:spcAft>
                <a:spcPts val="1200"/>
              </a:spcAft>
              <a:buClr>
                <a:srgbClr val="26702B"/>
              </a:buClr>
              <a:buFont typeface="+mj-lt"/>
              <a:buAutoNum type="arabicPeriod" startAt="5"/>
            </a:pPr>
            <a:r>
              <a:rPr lang="es-ES" dirty="0" smtClean="0"/>
              <a:t>Si mi actividad está vinculada directa o indirectamente con la Economía Verde o Azul, la persona puede haber sido contratada para cualquier actividad. Por ejemplo: la contabilidad.</a:t>
            </a:r>
          </a:p>
          <a:p>
            <a:pPr marL="342900" lvl="1" indent="-342900" algn="just">
              <a:lnSpc>
                <a:spcPct val="115000"/>
              </a:lnSpc>
              <a:spcAft>
                <a:spcPts val="1200"/>
              </a:spcAft>
              <a:buClr>
                <a:srgbClr val="26702B"/>
              </a:buClr>
              <a:buFont typeface="+mj-lt"/>
              <a:buAutoNum type="arabicPeriod" startAt="5"/>
            </a:pPr>
            <a:r>
              <a:rPr lang="es-ES" dirty="0" smtClean="0"/>
              <a:t>Si mi actividad NO está vinculada, </a:t>
            </a:r>
            <a:r>
              <a:rPr lang="es-ES" dirty="0"/>
              <a:t>entonces </a:t>
            </a:r>
            <a:r>
              <a:rPr lang="es-ES" dirty="0" smtClean="0"/>
              <a:t>la </a:t>
            </a:r>
            <a:r>
              <a:rPr lang="es-ES" dirty="0"/>
              <a:t>persona contratada </a:t>
            </a:r>
            <a:r>
              <a:rPr lang="es-ES" dirty="0" smtClean="0"/>
              <a:t>debe contribuir a la gestión de la mejora ambiental o de la línea de negocio sostenible. Es decir, no </a:t>
            </a:r>
            <a:r>
              <a:rPr lang="es-ES" dirty="0"/>
              <a:t>ha de estar íntegramente dedicada </a:t>
            </a:r>
            <a:r>
              <a:rPr lang="es-ES" dirty="0" smtClean="0"/>
              <a:t>a esa actividad pero</a:t>
            </a:r>
            <a:r>
              <a:rPr lang="es-ES" dirty="0"/>
              <a:t>, al menos, si </a:t>
            </a:r>
            <a:r>
              <a:rPr lang="es-ES" dirty="0" smtClean="0"/>
              <a:t>parcialmente.</a:t>
            </a:r>
            <a:endParaRPr lang="es-ES" dirty="0"/>
          </a:p>
        </p:txBody>
      </p:sp>
    </p:spTree>
    <p:extLst>
      <p:ext uri="{BB962C8B-B14F-4D97-AF65-F5344CB8AC3E}">
        <p14:creationId xmlns:p14="http://schemas.microsoft.com/office/powerpoint/2010/main" val="1803681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 name="16 Grupo"/>
          <p:cNvGrpSpPr/>
          <p:nvPr/>
        </p:nvGrpSpPr>
        <p:grpSpPr>
          <a:xfrm>
            <a:off x="0" y="764355"/>
            <a:ext cx="9144000" cy="383325"/>
            <a:chOff x="0" y="3930539"/>
            <a:chExt cx="9144000" cy="383325"/>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5" name="14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sp>
        <p:nvSpPr>
          <p:cNvPr id="11" name="10 Rectángulo"/>
          <p:cNvSpPr/>
          <p:nvPr/>
        </p:nvSpPr>
        <p:spPr>
          <a:xfrm>
            <a:off x="197768" y="1412776"/>
            <a:ext cx="8856984" cy="1938992"/>
          </a:xfrm>
          <a:prstGeom prst="rect">
            <a:avLst/>
          </a:prstGeom>
          <a:noFill/>
          <a:ln>
            <a:solidFill>
              <a:schemeClr val="bg1">
                <a:lumMod val="50000"/>
              </a:schemeClr>
            </a:solidFill>
          </a:ln>
        </p:spPr>
        <p:txBody>
          <a:bodyPr wrap="square" rtlCol="0">
            <a:spAutoFit/>
          </a:bodyPr>
          <a:lstStyle/>
          <a:p>
            <a:pPr marL="360363" lvl="1" indent="-360363" algn="just">
              <a:buClr>
                <a:srgbClr val="26702B"/>
              </a:buClr>
            </a:pPr>
            <a:r>
              <a:rPr lang="es-ES" b="1" dirty="0" smtClean="0">
                <a:solidFill>
                  <a:srgbClr val="006600"/>
                </a:solidFill>
              </a:rPr>
              <a:t>7. ¿Qué plazos tiene la entidad para iniciar un contrato subvencionable en esta convocatoria? </a:t>
            </a:r>
          </a:p>
          <a:p>
            <a:pPr marL="360363" lvl="1" indent="-360363" algn="just">
              <a:buClr>
                <a:srgbClr val="26702B"/>
              </a:buClr>
            </a:pPr>
            <a:endParaRPr lang="es-ES" b="1" dirty="0">
              <a:solidFill>
                <a:srgbClr val="006600"/>
              </a:solidFill>
            </a:endParaRPr>
          </a:p>
          <a:p>
            <a:pPr marL="360363" lvl="1" indent="-360363" algn="just">
              <a:buClr>
                <a:srgbClr val="26702B"/>
              </a:buClr>
            </a:pPr>
            <a:endParaRPr lang="es-ES" b="1" dirty="0" smtClean="0">
              <a:solidFill>
                <a:srgbClr val="006600"/>
              </a:solidFill>
            </a:endParaRPr>
          </a:p>
          <a:p>
            <a:pPr marL="360363" lvl="1" indent="-360363" algn="just">
              <a:buClr>
                <a:srgbClr val="26702B"/>
              </a:buClr>
            </a:pPr>
            <a:endParaRPr lang="es-ES" b="1" dirty="0">
              <a:solidFill>
                <a:srgbClr val="006600"/>
              </a:solidFill>
            </a:endParaRPr>
          </a:p>
          <a:p>
            <a:pPr marL="360363" lvl="1" indent="-360363" algn="just">
              <a:buClr>
                <a:srgbClr val="26702B"/>
              </a:buClr>
            </a:pPr>
            <a:endParaRPr lang="es-ES" b="1" dirty="0" smtClean="0">
              <a:solidFill>
                <a:srgbClr val="006600"/>
              </a:solidFill>
            </a:endParaRPr>
          </a:p>
          <a:p>
            <a:endParaRPr lang="es-ES" sz="1200" dirty="0" smtClean="0"/>
          </a:p>
        </p:txBody>
      </p:sp>
      <p:graphicFrame>
        <p:nvGraphicFramePr>
          <p:cNvPr id="2" name="1 Tabla"/>
          <p:cNvGraphicFramePr>
            <a:graphicFrameLocks noGrp="1"/>
          </p:cNvGraphicFramePr>
          <p:nvPr>
            <p:extLst>
              <p:ext uri="{D42A27DB-BD31-4B8C-83A1-F6EECF244321}">
                <p14:modId xmlns:p14="http://schemas.microsoft.com/office/powerpoint/2010/main" val="1760327840"/>
              </p:ext>
            </p:extLst>
          </p:nvPr>
        </p:nvGraphicFramePr>
        <p:xfrm>
          <a:off x="287524" y="2204864"/>
          <a:ext cx="8568952" cy="832398"/>
        </p:xfrm>
        <a:graphic>
          <a:graphicData uri="http://schemas.openxmlformats.org/drawingml/2006/table">
            <a:tbl>
              <a:tblPr firstRow="1" bandRow="1">
                <a:tableStyleId>{5C22544A-7EE6-4342-B048-85BDC9FD1C3A}</a:tableStyleId>
              </a:tblPr>
              <a:tblGrid>
                <a:gridCol w="4284476"/>
                <a:gridCol w="4284476"/>
              </a:tblGrid>
              <a:tr h="277466">
                <a:tc>
                  <a:txBody>
                    <a:bodyPr/>
                    <a:lstStyle/>
                    <a:p>
                      <a:pPr algn="ctr">
                        <a:spcAft>
                          <a:spcPts val="0"/>
                        </a:spcAft>
                      </a:pPr>
                      <a:r>
                        <a:rPr lang="es-ES" sz="1400" b="1" dirty="0" smtClean="0">
                          <a:solidFill>
                            <a:schemeClr val="bg1"/>
                          </a:solidFill>
                          <a:effectLst/>
                          <a:latin typeface="Calibri"/>
                          <a:ea typeface="Calibri"/>
                        </a:rPr>
                        <a:t>PLAZO</a:t>
                      </a:r>
                      <a:r>
                        <a:rPr lang="es-ES" sz="1400" b="1" baseline="0" dirty="0" smtClean="0">
                          <a:solidFill>
                            <a:schemeClr val="bg1"/>
                          </a:solidFill>
                          <a:effectLst/>
                          <a:latin typeface="Calibri"/>
                          <a:ea typeface="Calibri"/>
                        </a:rPr>
                        <a:t> DE FORMALIZACIÓN DE CONTRATOS</a:t>
                      </a:r>
                      <a:endParaRPr lang="es-ES" sz="1400" dirty="0">
                        <a:solidFill>
                          <a:schemeClr val="bg1"/>
                        </a:solidFill>
                        <a:effectLst/>
                        <a:latin typeface="Calibri"/>
                        <a:ea typeface="Calibri"/>
                      </a:endParaRPr>
                    </a:p>
                  </a:txBody>
                  <a:tcPr marL="68580" marR="68580" marT="0" marB="0" anchor="ctr">
                    <a:solidFill>
                      <a:srgbClr val="26702B"/>
                    </a:solidFill>
                  </a:tcPr>
                </a:tc>
                <a:tc>
                  <a:txBody>
                    <a:bodyPr/>
                    <a:lstStyle/>
                    <a:p>
                      <a:pPr algn="ctr">
                        <a:spcAft>
                          <a:spcPts val="0"/>
                        </a:spcAft>
                      </a:pPr>
                      <a:r>
                        <a:rPr lang="es-ES" sz="1400" b="1" dirty="0" smtClean="0">
                          <a:solidFill>
                            <a:schemeClr val="bg1"/>
                          </a:solidFill>
                          <a:effectLst/>
                          <a:latin typeface="Calibri"/>
                          <a:ea typeface="Calibri"/>
                        </a:rPr>
                        <a:t>PRESENTACIÓN DE SOLICITUD</a:t>
                      </a:r>
                      <a:endParaRPr lang="es-ES" sz="1400" dirty="0">
                        <a:solidFill>
                          <a:schemeClr val="bg1"/>
                        </a:solidFill>
                        <a:effectLst/>
                        <a:latin typeface="Calibri"/>
                        <a:ea typeface="Calibri"/>
                      </a:endParaRPr>
                    </a:p>
                  </a:txBody>
                  <a:tcPr marL="68580" marR="68580" marT="0" marB="0" anchor="ctr">
                    <a:solidFill>
                      <a:srgbClr val="26702B"/>
                    </a:solidFill>
                  </a:tcPr>
                </a:tc>
              </a:tr>
              <a:tr h="277466">
                <a:tc>
                  <a:txBody>
                    <a:bodyPr/>
                    <a:lstStyle/>
                    <a:p>
                      <a:pPr algn="ctr">
                        <a:spcAft>
                          <a:spcPts val="0"/>
                        </a:spcAft>
                      </a:pPr>
                      <a:r>
                        <a:rPr lang="es-ES" sz="1200" dirty="0">
                          <a:solidFill>
                            <a:schemeClr val="tx1"/>
                          </a:solidFill>
                          <a:effectLst/>
                          <a:latin typeface="Calibri"/>
                          <a:ea typeface="Calibri"/>
                        </a:rPr>
                        <a:t>Entre el 5 de mayo de 2019 y el 15 de septiembre de 2020</a:t>
                      </a:r>
                    </a:p>
                  </a:txBody>
                  <a:tcPr marL="68580" marR="68580" marT="0" marB="0" anchor="ctr">
                    <a:solidFill>
                      <a:schemeClr val="bg1"/>
                    </a:solidFill>
                  </a:tcPr>
                </a:tc>
                <a:tc>
                  <a:txBody>
                    <a:bodyPr/>
                    <a:lstStyle/>
                    <a:p>
                      <a:pPr algn="ctr">
                        <a:spcAft>
                          <a:spcPts val="0"/>
                        </a:spcAft>
                      </a:pPr>
                      <a:r>
                        <a:rPr lang="es-ES" sz="1200" dirty="0">
                          <a:solidFill>
                            <a:schemeClr val="tx1"/>
                          </a:solidFill>
                          <a:effectLst/>
                          <a:latin typeface="Calibri"/>
                          <a:ea typeface="Calibri"/>
                        </a:rPr>
                        <a:t>Desde el 20 de </a:t>
                      </a:r>
                      <a:r>
                        <a:rPr lang="es-ES" sz="1200" dirty="0" smtClean="0">
                          <a:solidFill>
                            <a:schemeClr val="tx1"/>
                          </a:solidFill>
                          <a:effectLst/>
                          <a:latin typeface="Calibri"/>
                          <a:ea typeface="Calibri"/>
                        </a:rPr>
                        <a:t>febrero de 2021 </a:t>
                      </a:r>
                      <a:r>
                        <a:rPr lang="es-ES" sz="1200" dirty="0">
                          <a:solidFill>
                            <a:schemeClr val="tx1"/>
                          </a:solidFill>
                          <a:effectLst/>
                          <a:latin typeface="Calibri"/>
                          <a:ea typeface="Calibri"/>
                        </a:rPr>
                        <a:t>hasta el 15 de marzo de 2021</a:t>
                      </a:r>
                    </a:p>
                  </a:txBody>
                  <a:tcPr marL="68580" marR="68580" marT="0" marB="0" anchor="ctr">
                    <a:solidFill>
                      <a:schemeClr val="bg1"/>
                    </a:solidFill>
                  </a:tcPr>
                </a:tc>
              </a:tr>
              <a:tr h="277466">
                <a:tc>
                  <a:txBody>
                    <a:bodyPr/>
                    <a:lstStyle/>
                    <a:p>
                      <a:pPr algn="ctr">
                        <a:spcAft>
                          <a:spcPts val="0"/>
                        </a:spcAft>
                      </a:pPr>
                      <a:r>
                        <a:rPr lang="es-ES" sz="1200" dirty="0">
                          <a:solidFill>
                            <a:schemeClr val="tx1"/>
                          </a:solidFill>
                          <a:effectLst/>
                          <a:latin typeface="Calibri"/>
                          <a:ea typeface="Calibri"/>
                        </a:rPr>
                        <a:t>Entre el 5 de mayo de 2019 y el 31 de marzo de 2021</a:t>
                      </a:r>
                    </a:p>
                  </a:txBody>
                  <a:tcPr marL="68580" marR="68580" marT="0" marB="0" anchor="ctr">
                    <a:solidFill>
                      <a:schemeClr val="accent3">
                        <a:lumMod val="40000"/>
                        <a:lumOff val="60000"/>
                      </a:schemeClr>
                    </a:solidFill>
                  </a:tcPr>
                </a:tc>
                <a:tc>
                  <a:txBody>
                    <a:bodyPr/>
                    <a:lstStyle/>
                    <a:p>
                      <a:pPr algn="ctr">
                        <a:spcAft>
                          <a:spcPts val="0"/>
                        </a:spcAft>
                      </a:pPr>
                      <a:r>
                        <a:rPr lang="es-ES" sz="1200" dirty="0">
                          <a:solidFill>
                            <a:schemeClr val="tx1"/>
                          </a:solidFill>
                          <a:effectLst/>
                          <a:latin typeface="Calibri"/>
                          <a:ea typeface="Calibri"/>
                        </a:rPr>
                        <a:t>Desde el 20 de febrero </a:t>
                      </a:r>
                      <a:r>
                        <a:rPr lang="es-ES" sz="1200" dirty="0" smtClean="0">
                          <a:solidFill>
                            <a:schemeClr val="tx1"/>
                          </a:solidFill>
                          <a:effectLst/>
                          <a:latin typeface="Calibri"/>
                          <a:ea typeface="Calibri"/>
                        </a:rPr>
                        <a:t>de 2021</a:t>
                      </a:r>
                      <a:r>
                        <a:rPr lang="es-ES" sz="1200" baseline="0" dirty="0" smtClean="0">
                          <a:solidFill>
                            <a:schemeClr val="tx1"/>
                          </a:solidFill>
                          <a:effectLst/>
                          <a:latin typeface="Calibri"/>
                          <a:ea typeface="Calibri"/>
                        </a:rPr>
                        <a:t> </a:t>
                      </a:r>
                      <a:r>
                        <a:rPr lang="es-ES" sz="1200" dirty="0" smtClean="0">
                          <a:solidFill>
                            <a:schemeClr val="tx1"/>
                          </a:solidFill>
                          <a:effectLst/>
                          <a:latin typeface="Calibri"/>
                          <a:ea typeface="Calibri"/>
                        </a:rPr>
                        <a:t>hasta </a:t>
                      </a:r>
                      <a:r>
                        <a:rPr lang="es-ES" sz="1200" dirty="0">
                          <a:solidFill>
                            <a:schemeClr val="tx1"/>
                          </a:solidFill>
                          <a:effectLst/>
                          <a:latin typeface="Calibri"/>
                          <a:ea typeface="Calibri"/>
                        </a:rPr>
                        <a:t>el 30 de septiembre de 2021</a:t>
                      </a:r>
                    </a:p>
                  </a:txBody>
                  <a:tcPr marL="68580" marR="68580" marT="0" marB="0" anchor="ctr">
                    <a:solidFill>
                      <a:schemeClr val="accent3">
                        <a:lumMod val="40000"/>
                        <a:lumOff val="60000"/>
                      </a:schemeClr>
                    </a:solidFill>
                  </a:tcPr>
                </a:tc>
              </a:tr>
            </a:tbl>
          </a:graphicData>
        </a:graphic>
      </p:graphicFrame>
      <p:sp>
        <p:nvSpPr>
          <p:cNvPr id="10" name="9 Rectángulo"/>
          <p:cNvSpPr/>
          <p:nvPr/>
        </p:nvSpPr>
        <p:spPr>
          <a:xfrm>
            <a:off x="143508" y="3717032"/>
            <a:ext cx="8856984" cy="1477328"/>
          </a:xfrm>
          <a:prstGeom prst="rect">
            <a:avLst/>
          </a:prstGeom>
          <a:noFill/>
          <a:ln>
            <a:solidFill>
              <a:schemeClr val="bg1">
                <a:lumMod val="50000"/>
              </a:schemeClr>
            </a:solidFill>
          </a:ln>
        </p:spPr>
        <p:txBody>
          <a:bodyPr wrap="square" rtlCol="0">
            <a:spAutoFit/>
          </a:bodyPr>
          <a:lstStyle/>
          <a:p>
            <a:pPr marL="360363" lvl="1" indent="-360363" algn="just">
              <a:buClr>
                <a:srgbClr val="26702B"/>
              </a:buClr>
            </a:pPr>
            <a:r>
              <a:rPr lang="es-ES" b="1" dirty="0" smtClean="0"/>
              <a:t>	Se va a realizar una nueva resolución parcial, que </a:t>
            </a:r>
            <a:r>
              <a:rPr lang="es-ES" b="1" dirty="0" smtClean="0"/>
              <a:t>puede agotar los fondos con las solicitudes presentadas </a:t>
            </a:r>
            <a:r>
              <a:rPr lang="es-ES" b="1" dirty="0" smtClean="0"/>
              <a:t>desde el 16 </a:t>
            </a:r>
            <a:r>
              <a:rPr lang="es-ES" b="1" dirty="0" smtClean="0"/>
              <a:t>de marzo </a:t>
            </a:r>
            <a:r>
              <a:rPr lang="es-ES" b="1" dirty="0" smtClean="0"/>
              <a:t>hasta el 30 de junio de </a:t>
            </a:r>
            <a:r>
              <a:rPr lang="es-ES" b="1" dirty="0" smtClean="0"/>
              <a:t>2021. </a:t>
            </a:r>
          </a:p>
          <a:p>
            <a:pPr marL="360363" lvl="1" indent="-360363" algn="just">
              <a:buClr>
                <a:srgbClr val="26702B"/>
              </a:buClr>
            </a:pPr>
            <a:endParaRPr lang="es-ES" b="1" dirty="0"/>
          </a:p>
          <a:p>
            <a:pPr marL="360363" lvl="1" indent="-360363" algn="just">
              <a:buClr>
                <a:srgbClr val="26702B"/>
              </a:buClr>
            </a:pPr>
            <a:r>
              <a:rPr lang="es-ES" dirty="0" smtClean="0"/>
              <a:t>	Recuerda que </a:t>
            </a:r>
            <a:r>
              <a:rPr lang="es-ES" b="1" dirty="0" smtClean="0"/>
              <a:t>SÓLO puedes presentar tu solicitud cuando la persona trabajadora haya cumplido los 6 meses de contrato, </a:t>
            </a:r>
            <a:r>
              <a:rPr lang="es-ES" dirty="0" smtClean="0"/>
              <a:t>si la presentas antes, no será válida.</a:t>
            </a:r>
            <a:endParaRPr lang="es-ES" dirty="0"/>
          </a:p>
        </p:txBody>
      </p:sp>
      <p:pic>
        <p:nvPicPr>
          <p:cNvPr id="12" name="1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320" y="3788576"/>
            <a:ext cx="432048" cy="432048"/>
          </a:xfrm>
          <a:prstGeom prst="rect">
            <a:avLst/>
          </a:prstGeom>
        </p:spPr>
      </p:pic>
      <p:sp>
        <p:nvSpPr>
          <p:cNvPr id="13" name="12 CuadroTexto"/>
          <p:cNvSpPr txBox="1"/>
          <p:nvPr/>
        </p:nvSpPr>
        <p:spPr>
          <a:xfrm>
            <a:off x="218220" y="5517232"/>
            <a:ext cx="8784976" cy="729430"/>
          </a:xfrm>
          <a:prstGeom prst="rect">
            <a:avLst/>
          </a:prstGeom>
          <a:noFill/>
          <a:ln>
            <a:solidFill>
              <a:srgbClr val="26702B"/>
            </a:solidFill>
          </a:ln>
        </p:spPr>
        <p:txBody>
          <a:bodyPr wrap="square" rtlCol="0">
            <a:spAutoFit/>
          </a:bodyPr>
          <a:lstStyle/>
          <a:p>
            <a:pPr marL="342900" lvl="1" indent="-342900" algn="just">
              <a:lnSpc>
                <a:spcPct val="115000"/>
              </a:lnSpc>
              <a:buClr>
                <a:srgbClr val="26702B"/>
              </a:buClr>
              <a:buFont typeface="+mj-lt"/>
              <a:buAutoNum type="arabicPeriod" startAt="8"/>
            </a:pPr>
            <a:r>
              <a:rPr lang="es-ES" b="1" dirty="0" smtClean="0">
                <a:solidFill>
                  <a:srgbClr val="26702B"/>
                </a:solidFill>
              </a:rPr>
              <a:t>¿A cuánto asciende el presupuesto de esta convocatoria 2020?</a:t>
            </a:r>
          </a:p>
          <a:p>
            <a:pPr marL="361950" lvl="1" algn="just">
              <a:lnSpc>
                <a:spcPct val="115000"/>
              </a:lnSpc>
              <a:buClr>
                <a:srgbClr val="26702B"/>
              </a:buClr>
            </a:pPr>
            <a:r>
              <a:rPr lang="es-ES" dirty="0" smtClean="0"/>
              <a:t>En </a:t>
            </a:r>
            <a:r>
              <a:rPr lang="es-ES" dirty="0"/>
              <a:t>esta convocatoria se podrá llegar a comprometer hasta </a:t>
            </a:r>
            <a:r>
              <a:rPr lang="es-ES" b="1" dirty="0"/>
              <a:t>5</a:t>
            </a:r>
            <a:r>
              <a:rPr lang="es-ES" b="1" dirty="0" smtClean="0"/>
              <a:t>.000.000 </a:t>
            </a:r>
            <a:r>
              <a:rPr lang="es-ES" b="1" dirty="0"/>
              <a:t>€.</a:t>
            </a:r>
            <a:r>
              <a:rPr lang="es-ES" dirty="0"/>
              <a:t> </a:t>
            </a:r>
          </a:p>
        </p:txBody>
      </p:sp>
    </p:spTree>
    <p:extLst>
      <p:ext uri="{BB962C8B-B14F-4D97-AF65-F5344CB8AC3E}">
        <p14:creationId xmlns:p14="http://schemas.microsoft.com/office/powerpoint/2010/main" val="2957534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 name="16 Grupo"/>
          <p:cNvGrpSpPr/>
          <p:nvPr/>
        </p:nvGrpSpPr>
        <p:grpSpPr>
          <a:xfrm>
            <a:off x="0" y="764355"/>
            <a:ext cx="9144000" cy="383325"/>
            <a:chOff x="0" y="3930539"/>
            <a:chExt cx="9144000" cy="383325"/>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8" name="17 CuadroTexto"/>
          <p:cNvSpPr txBox="1"/>
          <p:nvPr/>
        </p:nvSpPr>
        <p:spPr>
          <a:xfrm>
            <a:off x="251520" y="1643122"/>
            <a:ext cx="8712968" cy="323165"/>
          </a:xfrm>
          <a:prstGeom prst="rect">
            <a:avLst/>
          </a:prstGeom>
          <a:noFill/>
          <a:ln>
            <a:noFill/>
          </a:ln>
        </p:spPr>
        <p:txBody>
          <a:bodyPr wrap="square" rtlCol="0">
            <a:spAutoFit/>
          </a:bodyPr>
          <a:lstStyle/>
          <a:p>
            <a:pPr algn="just">
              <a:spcAft>
                <a:spcPts val="1000"/>
              </a:spcAft>
            </a:pPr>
            <a:endParaRPr lang="es-ES" sz="1500" b="1" dirty="0">
              <a:solidFill>
                <a:prstClr val="black"/>
              </a:solidFill>
            </a:endParaRPr>
          </a:p>
        </p:txBody>
      </p:sp>
      <p:sp>
        <p:nvSpPr>
          <p:cNvPr id="8" name="7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sp>
        <p:nvSpPr>
          <p:cNvPr id="12" name="11 CuadroTexto"/>
          <p:cNvSpPr txBox="1"/>
          <p:nvPr/>
        </p:nvSpPr>
        <p:spPr>
          <a:xfrm>
            <a:off x="172092" y="1342392"/>
            <a:ext cx="8808379" cy="392159"/>
          </a:xfrm>
          <a:prstGeom prst="rect">
            <a:avLst/>
          </a:prstGeom>
          <a:noFill/>
          <a:ln>
            <a:solidFill>
              <a:srgbClr val="26702B"/>
            </a:solidFill>
          </a:ln>
        </p:spPr>
        <p:txBody>
          <a:bodyPr wrap="square" rtlCol="0">
            <a:spAutoFit/>
          </a:bodyPr>
          <a:lstStyle/>
          <a:p>
            <a:pPr marL="342900" lvl="1" indent="-342900" algn="just">
              <a:lnSpc>
                <a:spcPct val="115000"/>
              </a:lnSpc>
              <a:buClr>
                <a:srgbClr val="26702B"/>
              </a:buClr>
              <a:buFont typeface="+mj-lt"/>
              <a:buAutoNum type="arabicPeriod" startAt="9"/>
            </a:pPr>
            <a:r>
              <a:rPr lang="es-ES" b="1" dirty="0" smtClean="0">
                <a:solidFill>
                  <a:srgbClr val="26702B"/>
                </a:solidFill>
              </a:rPr>
              <a:t>¿Cuál es el importe que se recibiría? Entre 1.900 y 3.440 €</a:t>
            </a:r>
            <a:endParaRPr lang="es-ES" b="1" baseline="30000" dirty="0" smtClean="0">
              <a:solidFill>
                <a:srgbClr val="26702B"/>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2554086005"/>
              </p:ext>
            </p:extLst>
          </p:nvPr>
        </p:nvGraphicFramePr>
        <p:xfrm>
          <a:off x="251520" y="1844220"/>
          <a:ext cx="8633541" cy="3118897"/>
        </p:xfrm>
        <a:graphic>
          <a:graphicData uri="http://schemas.openxmlformats.org/drawingml/2006/table">
            <a:tbl>
              <a:tblPr firstRow="1" bandRow="1">
                <a:tableStyleId>{F5AB1C69-6EDB-4FF4-983F-18BD219EF322}</a:tableStyleId>
              </a:tblPr>
              <a:tblGrid>
                <a:gridCol w="3096344"/>
                <a:gridCol w="2659350"/>
                <a:gridCol w="2877847"/>
              </a:tblGrid>
              <a:tr h="995078">
                <a:tc>
                  <a:txBody>
                    <a:bodyPr/>
                    <a:lstStyle/>
                    <a:p>
                      <a:pPr algn="ctr"/>
                      <a:r>
                        <a:rPr lang="es-ES" sz="1400" dirty="0" smtClean="0"/>
                        <a:t>UBICACIÓN DEL CENTRO DE TRABAJO</a:t>
                      </a:r>
                      <a:endParaRPr lang="es-ES" sz="1400" dirty="0"/>
                    </a:p>
                  </a:txBody>
                  <a:tcPr anchor="ctr">
                    <a:solidFill>
                      <a:srgbClr val="26702B"/>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dirty="0" smtClean="0"/>
                        <a:t>IMPORTE</a:t>
                      </a:r>
                      <a:r>
                        <a:rPr lang="es-ES" sz="1400" baseline="0" dirty="0" smtClean="0"/>
                        <a:t> A PERCIBIR SI</a:t>
                      </a:r>
                      <a:endParaRPr lang="es-ES"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s-ES" sz="1400" dirty="0" smtClean="0"/>
                        <a:t>LA PERSONA CONTRATADA PERTENECE A UN COLECTIVO PRIORITARIO</a:t>
                      </a:r>
                      <a:endParaRPr lang="es-ES" sz="1400" dirty="0"/>
                    </a:p>
                  </a:txBody>
                  <a:tcPr anchor="ctr">
                    <a:solidFill>
                      <a:srgbClr val="26702B"/>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dirty="0" smtClean="0"/>
                        <a:t>IMPORTE</a:t>
                      </a:r>
                      <a:r>
                        <a:rPr lang="es-ES" sz="1400" baseline="0" dirty="0" smtClean="0"/>
                        <a:t> A PERCIBIR SI</a:t>
                      </a:r>
                      <a:endParaRPr lang="es-ES"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s-ES" sz="1400" dirty="0" smtClean="0"/>
                        <a:t>LA PERSONA CONTRATADA NO PERTENECE A COLECTIVO PRIORITARIO</a:t>
                      </a:r>
                    </a:p>
                  </a:txBody>
                  <a:tcPr anchor="ctr">
                    <a:solidFill>
                      <a:srgbClr val="26702B"/>
                    </a:solidFill>
                  </a:tcPr>
                </a:tc>
              </a:tr>
              <a:tr h="10003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t>Extremadura,</a:t>
                      </a:r>
                      <a:r>
                        <a:rPr lang="es-ES" sz="1600" baseline="0" dirty="0" smtClean="0"/>
                        <a:t> Andalucía, Canarias, Castilla-La Mancha, Melilla, Murcia, </a:t>
                      </a:r>
                      <a:r>
                        <a:rPr lang="es-ES" sz="1600" b="0" dirty="0" smtClean="0">
                          <a:effectLst/>
                        </a:rPr>
                        <a:t>Asturias, Ceuta y Galicia </a:t>
                      </a:r>
                      <a:endParaRPr lang="es-ES" sz="1600" b="0" dirty="0" smtClean="0">
                        <a:effectLst/>
                        <a:latin typeface="+mn-lt"/>
                        <a:ea typeface="Arial Unicode MS"/>
                        <a:cs typeface="Times New Roman"/>
                      </a:endParaRPr>
                    </a:p>
                  </a:txBody>
                  <a:tcPr anchor="ctr">
                    <a:solidFill>
                      <a:schemeClr val="bg1"/>
                    </a:solidFill>
                  </a:tcPr>
                </a:tc>
                <a:tc>
                  <a:txBody>
                    <a:bodyPr/>
                    <a:lstStyle/>
                    <a:p>
                      <a:pPr algn="ctr"/>
                      <a:r>
                        <a:rPr lang="es-ES" sz="1600" b="1" dirty="0" smtClean="0"/>
                        <a:t>3.440</a:t>
                      </a:r>
                      <a:r>
                        <a:rPr lang="es-ES" sz="1600" b="1" baseline="0" dirty="0" smtClean="0"/>
                        <a:t> €</a:t>
                      </a:r>
                      <a:endParaRPr lang="es-ES" sz="1600" b="1" dirty="0"/>
                    </a:p>
                  </a:txBody>
                  <a:tcPr anchor="ctr">
                    <a:solidFill>
                      <a:schemeClr val="bg1"/>
                    </a:solidFill>
                  </a:tcPr>
                </a:tc>
                <a:tc>
                  <a:txBody>
                    <a:bodyPr/>
                    <a:lstStyle/>
                    <a:p>
                      <a:pPr algn="ctr"/>
                      <a:r>
                        <a:rPr lang="es-ES" sz="1600" b="1" dirty="0" smtClean="0"/>
                        <a:t>3.040 €</a:t>
                      </a:r>
                      <a:endParaRPr lang="es-ES" sz="1600" b="1" dirty="0"/>
                    </a:p>
                  </a:txBody>
                  <a:tcPr anchor="ctr">
                    <a:solidFill>
                      <a:schemeClr val="bg1"/>
                    </a:solidFill>
                  </a:tcPr>
                </a:tc>
              </a:tr>
              <a:tr h="11234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b="0" dirty="0" smtClean="0">
                          <a:effectLst/>
                        </a:rPr>
                        <a:t>Aragón, Islas Baleares, Cantabria, Castilla y León, Cataluña, Comunidad Valenciana, Madrid, Navarra, La Rioja y País Vasco</a:t>
                      </a:r>
                      <a:endParaRPr lang="es-ES" sz="1600" b="0" dirty="0" smtClean="0">
                        <a:effectLst/>
                        <a:latin typeface="+mn-lt"/>
                        <a:ea typeface="Arial Unicode MS"/>
                        <a:cs typeface="Times New Roman"/>
                      </a:endParaRPr>
                    </a:p>
                  </a:txBody>
                  <a:tcPr anchor="ctr">
                    <a:solidFill>
                      <a:schemeClr val="accent3">
                        <a:lumMod val="40000"/>
                        <a:lumOff val="60000"/>
                      </a:schemeClr>
                    </a:solidFill>
                  </a:tcPr>
                </a:tc>
                <a:tc>
                  <a:txBody>
                    <a:bodyPr/>
                    <a:lstStyle/>
                    <a:p>
                      <a:pPr algn="ctr"/>
                      <a:r>
                        <a:rPr lang="es-ES" sz="1600" b="1" dirty="0" smtClean="0"/>
                        <a:t>2.150 €</a:t>
                      </a:r>
                      <a:endParaRPr lang="es-ES" sz="1600" b="1" dirty="0"/>
                    </a:p>
                  </a:txBody>
                  <a:tcPr anchor="ctr">
                    <a:solidFill>
                      <a:schemeClr val="accent3">
                        <a:lumMod val="40000"/>
                        <a:lumOff val="60000"/>
                      </a:schemeClr>
                    </a:solidFill>
                  </a:tcPr>
                </a:tc>
                <a:tc>
                  <a:txBody>
                    <a:bodyPr/>
                    <a:lstStyle/>
                    <a:p>
                      <a:pPr algn="ctr"/>
                      <a:r>
                        <a:rPr lang="es-ES" sz="1600" b="1" dirty="0" smtClean="0"/>
                        <a:t>1.900 €</a:t>
                      </a:r>
                      <a:endParaRPr lang="es-ES" sz="1600" b="1" dirty="0"/>
                    </a:p>
                  </a:txBody>
                  <a:tcPr anchor="ctr">
                    <a:solidFill>
                      <a:schemeClr val="accent3">
                        <a:lumMod val="40000"/>
                        <a:lumOff val="60000"/>
                      </a:schemeClr>
                    </a:solidFill>
                  </a:tcPr>
                </a:tc>
              </a:tr>
            </a:tbl>
          </a:graphicData>
        </a:graphic>
      </p:graphicFrame>
      <p:sp>
        <p:nvSpPr>
          <p:cNvPr id="11" name="10 CuadroTexto"/>
          <p:cNvSpPr txBox="1"/>
          <p:nvPr/>
        </p:nvSpPr>
        <p:spPr>
          <a:xfrm>
            <a:off x="198867" y="5085184"/>
            <a:ext cx="8712968" cy="1514261"/>
          </a:xfrm>
          <a:prstGeom prst="rect">
            <a:avLst/>
          </a:prstGeom>
          <a:noFill/>
          <a:ln>
            <a:solidFill>
              <a:srgbClr val="26702B"/>
            </a:solidFill>
          </a:ln>
        </p:spPr>
        <p:txBody>
          <a:bodyPr wrap="square" rtlCol="0">
            <a:spAutoFit/>
          </a:bodyPr>
          <a:lstStyle/>
          <a:p>
            <a:pPr marL="0" lvl="1" algn="just">
              <a:lnSpc>
                <a:spcPct val="115000"/>
              </a:lnSpc>
              <a:buClr>
                <a:srgbClr val="26702B"/>
              </a:buClr>
            </a:pPr>
            <a:r>
              <a:rPr lang="es-ES" sz="1600" b="1" dirty="0" smtClean="0"/>
              <a:t>Se consideran colectivos prioritarios:</a:t>
            </a:r>
          </a:p>
          <a:p>
            <a:pPr marL="360000" lvl="2" indent="-285750" algn="just">
              <a:buFont typeface="Arial" panose="020B0604020202020204" pitchFamily="34" charset="0"/>
              <a:buChar char="•"/>
            </a:pPr>
            <a:r>
              <a:rPr lang="es-ES" sz="1400" dirty="0"/>
              <a:t>Mujeres.</a:t>
            </a:r>
          </a:p>
          <a:p>
            <a:pPr marL="360000" lvl="2" indent="-285750" algn="just">
              <a:buFont typeface="Arial" panose="020B0604020202020204" pitchFamily="34" charset="0"/>
              <a:buChar char="•"/>
            </a:pPr>
            <a:r>
              <a:rPr lang="es-ES" sz="1400" dirty="0"/>
              <a:t>Jóvenes hasta 35 años o mayores de 45 años</a:t>
            </a:r>
            <a:r>
              <a:rPr lang="en-US" sz="1400" dirty="0"/>
              <a:t>.</a:t>
            </a:r>
            <a:endParaRPr lang="es-ES" sz="1400" dirty="0"/>
          </a:p>
          <a:p>
            <a:pPr marL="360000" lvl="2" indent="-285750" algn="just">
              <a:buFont typeface="Arial" panose="020B0604020202020204" pitchFamily="34" charset="0"/>
              <a:buChar char="•"/>
            </a:pPr>
            <a:r>
              <a:rPr lang="en-US" sz="1400" dirty="0"/>
              <a:t>Personas </a:t>
            </a:r>
            <a:r>
              <a:rPr lang="es-ES" sz="1400" dirty="0"/>
              <a:t>inmigrantes</a:t>
            </a:r>
            <a:r>
              <a:rPr lang="en-US" sz="1400" dirty="0"/>
              <a:t>.</a:t>
            </a:r>
            <a:endParaRPr lang="es-ES" sz="1400" dirty="0"/>
          </a:p>
          <a:p>
            <a:pPr marL="360000" lvl="2" indent="-285750" algn="just">
              <a:buFont typeface="Arial" panose="020B0604020202020204" pitchFamily="34" charset="0"/>
              <a:buChar char="•"/>
            </a:pPr>
            <a:r>
              <a:rPr lang="en-US" sz="1400" dirty="0"/>
              <a:t>Personas con </a:t>
            </a:r>
            <a:r>
              <a:rPr lang="es-ES" sz="1400" dirty="0"/>
              <a:t>discapacidad</a:t>
            </a:r>
            <a:r>
              <a:rPr lang="en-US" sz="1400" dirty="0"/>
              <a:t>.</a:t>
            </a:r>
            <a:endParaRPr lang="es-ES" sz="1400" dirty="0"/>
          </a:p>
          <a:p>
            <a:pPr marL="360000" lvl="2" indent="-285750" algn="just">
              <a:buFont typeface="Arial" panose="020B0604020202020204" pitchFamily="34" charset="0"/>
              <a:buChar char="•"/>
            </a:pPr>
            <a:r>
              <a:rPr lang="es-ES" sz="1400" dirty="0"/>
              <a:t>Residentes en áreas protegidas y/o zonas rurales</a:t>
            </a:r>
            <a:r>
              <a:rPr lang="es-ES" sz="1500" dirty="0" smtClean="0"/>
              <a:t>.</a:t>
            </a:r>
            <a:r>
              <a:rPr lang="es-ES" b="1" dirty="0" smtClean="0">
                <a:solidFill>
                  <a:srgbClr val="26702B"/>
                </a:solidFill>
              </a:rPr>
              <a:t> </a:t>
            </a:r>
            <a:endParaRPr lang="es-ES" b="1" dirty="0" smtClean="0"/>
          </a:p>
        </p:txBody>
      </p:sp>
    </p:spTree>
    <p:extLst>
      <p:ext uri="{BB962C8B-B14F-4D97-AF65-F5344CB8AC3E}">
        <p14:creationId xmlns:p14="http://schemas.microsoft.com/office/powerpoint/2010/main" val="4123417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 name="16 Grupo"/>
          <p:cNvGrpSpPr/>
          <p:nvPr/>
        </p:nvGrpSpPr>
        <p:grpSpPr>
          <a:xfrm>
            <a:off x="0" y="764355"/>
            <a:ext cx="9144000" cy="371683"/>
            <a:chOff x="0" y="3930539"/>
            <a:chExt cx="9144000" cy="371683"/>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69332"/>
            </a:xfrm>
            <a:prstGeom prst="rect">
              <a:avLst/>
            </a:prstGeom>
            <a:noFill/>
          </p:spPr>
          <p:txBody>
            <a:bodyPr wrap="square" rtlCol="0">
              <a:spAutoFit/>
            </a:bodyPr>
            <a:lstStyle/>
            <a:p>
              <a:endParaRPr lang="es-ES" b="1" dirty="0" smtClean="0">
                <a:solidFill>
                  <a:schemeClr val="bg1"/>
                </a:solidFill>
              </a:endParaRPr>
            </a:p>
          </p:txBody>
        </p:sp>
      </p:grpSp>
      <p:sp>
        <p:nvSpPr>
          <p:cNvPr id="9" name="8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sp>
        <p:nvSpPr>
          <p:cNvPr id="10" name="9 CuadroTexto"/>
          <p:cNvSpPr txBox="1"/>
          <p:nvPr/>
        </p:nvSpPr>
        <p:spPr>
          <a:xfrm>
            <a:off x="196177" y="1301841"/>
            <a:ext cx="8732305" cy="1170064"/>
          </a:xfrm>
          <a:prstGeom prst="rect">
            <a:avLst/>
          </a:prstGeom>
          <a:noFill/>
          <a:ln>
            <a:solidFill>
              <a:srgbClr val="7F7F7F"/>
            </a:solidFill>
          </a:ln>
        </p:spPr>
        <p:txBody>
          <a:bodyPr wrap="square" rtlCol="0">
            <a:spAutoFit/>
          </a:bodyPr>
          <a:lstStyle/>
          <a:p>
            <a:pPr marL="342900" lvl="1" indent="-342900" algn="just">
              <a:lnSpc>
                <a:spcPct val="115000"/>
              </a:lnSpc>
              <a:spcBef>
                <a:spcPts val="600"/>
              </a:spcBef>
              <a:spcAft>
                <a:spcPts val="1000"/>
              </a:spcAft>
              <a:buClr>
                <a:srgbClr val="26702B"/>
              </a:buClr>
              <a:buFont typeface="+mj-lt"/>
              <a:buAutoNum type="arabicPeriod" startAt="10"/>
            </a:pPr>
            <a:r>
              <a:rPr lang="es-ES" b="1" dirty="0" smtClean="0">
                <a:solidFill>
                  <a:srgbClr val="26702B"/>
                </a:solidFill>
              </a:rPr>
              <a:t>¿</a:t>
            </a:r>
            <a:r>
              <a:rPr lang="es-ES" b="1" dirty="0" smtClean="0">
                <a:solidFill>
                  <a:srgbClr val="006600"/>
                </a:solidFill>
              </a:rPr>
              <a:t>Cuántas </a:t>
            </a:r>
            <a:r>
              <a:rPr lang="es-ES" b="1" dirty="0">
                <a:solidFill>
                  <a:srgbClr val="006600"/>
                </a:solidFill>
              </a:rPr>
              <a:t>solicitudes </a:t>
            </a:r>
            <a:r>
              <a:rPr lang="es-ES" b="1" dirty="0" smtClean="0">
                <a:solidFill>
                  <a:srgbClr val="006600"/>
                </a:solidFill>
              </a:rPr>
              <a:t>pueden presentarse?</a:t>
            </a:r>
            <a:endParaRPr lang="es-ES" dirty="0" smtClean="0"/>
          </a:p>
          <a:p>
            <a:pPr marL="647700" indent="-285750" algn="just">
              <a:spcAft>
                <a:spcPts val="600"/>
              </a:spcAft>
              <a:buFont typeface="Arial" panose="020B0604020202020204" pitchFamily="34" charset="0"/>
              <a:buChar char="•"/>
            </a:pPr>
            <a:r>
              <a:rPr lang="es-ES" dirty="0" smtClean="0"/>
              <a:t>Se podrán presentar </a:t>
            </a:r>
            <a:r>
              <a:rPr lang="es-ES" b="1" dirty="0" smtClean="0"/>
              <a:t>tantas solicitudes </a:t>
            </a:r>
            <a:r>
              <a:rPr lang="es-ES" dirty="0" smtClean="0"/>
              <a:t>como </a:t>
            </a:r>
            <a:r>
              <a:rPr lang="es-ES" b="1" dirty="0" smtClean="0"/>
              <a:t>contratos</a:t>
            </a:r>
            <a:r>
              <a:rPr lang="es-ES" dirty="0" smtClean="0"/>
              <a:t> realizados.</a:t>
            </a:r>
          </a:p>
          <a:p>
            <a:pPr marL="647700" indent="-285750" algn="just">
              <a:buFont typeface="Arial" panose="020B0604020202020204" pitchFamily="34" charset="0"/>
              <a:buChar char="•"/>
            </a:pPr>
            <a:r>
              <a:rPr lang="es-ES" dirty="0" smtClean="0"/>
              <a:t>Se concederá una única subvención para una misma persona trabajadora.</a:t>
            </a:r>
          </a:p>
        </p:txBody>
      </p:sp>
      <p:sp>
        <p:nvSpPr>
          <p:cNvPr id="8" name="7 CuadroTexto"/>
          <p:cNvSpPr txBox="1"/>
          <p:nvPr/>
        </p:nvSpPr>
        <p:spPr>
          <a:xfrm>
            <a:off x="196178" y="2708920"/>
            <a:ext cx="8732305" cy="3349635"/>
          </a:xfrm>
          <a:prstGeom prst="rect">
            <a:avLst/>
          </a:prstGeom>
          <a:noFill/>
          <a:ln>
            <a:solidFill>
              <a:srgbClr val="7F7F7F"/>
            </a:solidFill>
          </a:ln>
        </p:spPr>
        <p:txBody>
          <a:bodyPr wrap="square" rtlCol="0">
            <a:spAutoFit/>
          </a:bodyPr>
          <a:lstStyle/>
          <a:p>
            <a:pPr lvl="0"/>
            <a:r>
              <a:rPr lang="es-ES" b="1" dirty="0" smtClean="0">
                <a:solidFill>
                  <a:srgbClr val="006600"/>
                </a:solidFill>
              </a:rPr>
              <a:t>11. ¿Cómo </a:t>
            </a:r>
            <a:r>
              <a:rPr lang="es-ES" b="1" dirty="0" smtClean="0">
                <a:solidFill>
                  <a:srgbClr val="26702B"/>
                </a:solidFill>
              </a:rPr>
              <a:t>y cuándo presentar la solicitud?</a:t>
            </a:r>
          </a:p>
          <a:p>
            <a:pPr lvl="0"/>
            <a:endParaRPr lang="es-ES" sz="1500" b="1" dirty="0" smtClean="0">
              <a:solidFill>
                <a:srgbClr val="26702B"/>
              </a:solidFill>
            </a:endParaRPr>
          </a:p>
          <a:p>
            <a:pPr marL="361950" lvl="2" indent="-180975" algn="just">
              <a:spcAft>
                <a:spcPts val="1000"/>
              </a:spcAft>
              <a:buFont typeface="Arial" panose="020B0604020202020204" pitchFamily="34" charset="0"/>
              <a:buChar char="•"/>
            </a:pPr>
            <a:r>
              <a:rPr lang="es-ES" dirty="0" smtClean="0"/>
              <a:t>La solicitud puede presentarse </a:t>
            </a:r>
            <a:r>
              <a:rPr lang="es-ES" dirty="0" smtClean="0">
                <a:solidFill>
                  <a:srgbClr val="FF0000"/>
                </a:solidFill>
              </a:rPr>
              <a:t>hasta el </a:t>
            </a:r>
            <a:r>
              <a:rPr lang="es-ES" b="1" dirty="0">
                <a:solidFill>
                  <a:srgbClr val="FF0000"/>
                </a:solidFill>
              </a:rPr>
              <a:t>30 de septiembre de 2021</a:t>
            </a:r>
            <a:r>
              <a:rPr lang="es-ES" b="1" dirty="0"/>
              <a:t>, </a:t>
            </a:r>
            <a:r>
              <a:rPr lang="es-ES" dirty="0" smtClean="0"/>
              <a:t>se publicará una resolución </a:t>
            </a:r>
            <a:r>
              <a:rPr lang="es-ES" dirty="0"/>
              <a:t>parcial con las solicitudes presentadas </a:t>
            </a:r>
            <a:r>
              <a:rPr lang="es-ES" dirty="0" smtClean="0"/>
              <a:t>del 20 de febrero al </a:t>
            </a:r>
            <a:r>
              <a:rPr lang="es-ES" dirty="0"/>
              <a:t>15 de marzo </a:t>
            </a:r>
            <a:r>
              <a:rPr lang="es-ES" b="1" dirty="0" smtClean="0"/>
              <a:t>y otra resolución parcial con las solicitudes presentadas del 16 de marzo al 30 de junio.</a:t>
            </a:r>
            <a:endParaRPr lang="es-ES" dirty="0"/>
          </a:p>
          <a:p>
            <a:pPr marL="361950" lvl="2" indent="-180975" algn="just">
              <a:spcAft>
                <a:spcPts val="1000"/>
              </a:spcAft>
              <a:buFont typeface="Arial" panose="020B0604020202020204" pitchFamily="34" charset="0"/>
              <a:buChar char="•"/>
            </a:pPr>
            <a:r>
              <a:rPr lang="es-ES" dirty="0"/>
              <a:t>Las solicitudes solo se </a:t>
            </a:r>
            <a:r>
              <a:rPr lang="es-ES" dirty="0" smtClean="0"/>
              <a:t>pueden </a:t>
            </a:r>
            <a:r>
              <a:rPr lang="es-ES" b="1" dirty="0"/>
              <a:t>presentar a través </a:t>
            </a:r>
            <a:r>
              <a:rPr lang="es-ES" dirty="0"/>
              <a:t>de la herramienta prevista en </a:t>
            </a:r>
            <a:r>
              <a:rPr lang="es-ES" b="1" dirty="0"/>
              <a:t>la web de la </a:t>
            </a:r>
            <a:r>
              <a:rPr lang="es-ES" b="1" dirty="0" smtClean="0"/>
              <a:t>Fundación Biodiversidad</a:t>
            </a:r>
            <a:r>
              <a:rPr lang="es-ES" dirty="0" smtClean="0"/>
              <a:t>, </a:t>
            </a:r>
            <a:r>
              <a:rPr lang="es-ES" dirty="0"/>
              <a:t>dentro del plazo establecido y a través de los formatos puestos a disposición. </a:t>
            </a:r>
            <a:r>
              <a:rPr lang="es-ES" b="1" dirty="0"/>
              <a:t>No se aceptarán solicitudes enviadas en otros formatos o por vías distintas a las previstas</a:t>
            </a:r>
            <a:r>
              <a:rPr lang="es-ES" b="1" dirty="0" smtClean="0"/>
              <a:t>.</a:t>
            </a:r>
          </a:p>
          <a:p>
            <a:pPr marL="361950" lvl="2" indent="-180975" algn="just">
              <a:spcAft>
                <a:spcPts val="1000"/>
              </a:spcAft>
              <a:buFont typeface="Arial" panose="020B0604020202020204" pitchFamily="34" charset="0"/>
              <a:buChar char="•"/>
            </a:pPr>
            <a:r>
              <a:rPr lang="es-ES" dirty="0" smtClean="0"/>
              <a:t>Antes </a:t>
            </a:r>
            <a:r>
              <a:rPr lang="es-ES" dirty="0"/>
              <a:t>de presentar </a:t>
            </a:r>
            <a:r>
              <a:rPr lang="es-ES" dirty="0" smtClean="0"/>
              <a:t>una solicitud, </a:t>
            </a:r>
            <a:r>
              <a:rPr lang="es-ES" dirty="0"/>
              <a:t>se recomienda leer atentamente las bases reguladoras y la </a:t>
            </a:r>
            <a:r>
              <a:rPr lang="es-ES" dirty="0" smtClean="0"/>
              <a:t>convocatoria, disponibles en la web de la Fundación Biodiversidad.</a:t>
            </a:r>
            <a:r>
              <a:rPr lang="es-ES" dirty="0"/>
              <a:t>	</a:t>
            </a:r>
            <a:r>
              <a:rPr lang="es-ES" dirty="0" smtClean="0">
                <a:solidFill>
                  <a:srgbClr val="FF0000"/>
                </a:solidFill>
              </a:rPr>
              <a:t> </a:t>
            </a:r>
            <a:r>
              <a:rPr lang="es-ES" dirty="0">
                <a:solidFill>
                  <a:srgbClr val="FF0000"/>
                </a:solidFill>
              </a:rPr>
              <a:t> </a:t>
            </a:r>
            <a:endParaRPr lang="es-ES" dirty="0"/>
          </a:p>
        </p:txBody>
      </p:sp>
    </p:spTree>
    <p:extLst>
      <p:ext uri="{BB962C8B-B14F-4D97-AF65-F5344CB8AC3E}">
        <p14:creationId xmlns:p14="http://schemas.microsoft.com/office/powerpoint/2010/main" val="4014000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8" name="17 Grupo"/>
          <p:cNvGrpSpPr/>
          <p:nvPr/>
        </p:nvGrpSpPr>
        <p:grpSpPr>
          <a:xfrm>
            <a:off x="0" y="764355"/>
            <a:ext cx="9144000" cy="383325"/>
            <a:chOff x="0" y="3930539"/>
            <a:chExt cx="9144000" cy="383325"/>
          </a:xfrm>
        </p:grpSpPr>
        <p:sp>
          <p:nvSpPr>
            <p:cNvPr id="19" name="18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0" name="19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0" name="9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la contratación de personas desempleadas.</a:t>
            </a:r>
            <a:endParaRPr lang="es-ES" b="1" dirty="0">
              <a:solidFill>
                <a:schemeClr val="bg1"/>
              </a:solidFill>
            </a:endParaRPr>
          </a:p>
        </p:txBody>
      </p:sp>
      <p:sp>
        <p:nvSpPr>
          <p:cNvPr id="11" name="10 Rectángulo"/>
          <p:cNvSpPr/>
          <p:nvPr/>
        </p:nvSpPr>
        <p:spPr>
          <a:xfrm>
            <a:off x="398293" y="3068960"/>
            <a:ext cx="8347414" cy="1708160"/>
          </a:xfrm>
          <a:prstGeom prst="rect">
            <a:avLst/>
          </a:prstGeom>
          <a:ln>
            <a:solidFill>
              <a:schemeClr val="tx1"/>
            </a:solidFill>
          </a:ln>
        </p:spPr>
        <p:txBody>
          <a:bodyPr wrap="square">
            <a:spAutoFit/>
          </a:bodyPr>
          <a:lstStyle/>
          <a:p>
            <a:pPr algn="ctr"/>
            <a:r>
              <a:rPr lang="es-ES" sz="1500" dirty="0" smtClean="0"/>
              <a:t>La convocatoria de subvenciones, en régimen de concurrencia competitiva, para la contratación de personas desempleadas en 2020 se enmarca </a:t>
            </a:r>
            <a:r>
              <a:rPr lang="es-ES" sz="1500" dirty="0"/>
              <a:t>en el </a:t>
            </a:r>
            <a:r>
              <a:rPr lang="es-ES" sz="1500" b="1" dirty="0"/>
              <a:t>Programa emplea</a:t>
            </a:r>
            <a:r>
              <a:rPr lang="es-ES" sz="1500" b="1" dirty="0">
                <a:solidFill>
                  <a:srgbClr val="006600"/>
                </a:solidFill>
              </a:rPr>
              <a:t>verde</a:t>
            </a:r>
            <a:r>
              <a:rPr lang="es-ES" sz="1500" b="1" dirty="0"/>
              <a:t> </a:t>
            </a:r>
            <a:r>
              <a:rPr lang="es-ES" sz="1500" dirty="0"/>
              <a:t>de la </a:t>
            </a:r>
            <a:r>
              <a:rPr lang="es-ES" sz="1500" dirty="0" smtClean="0"/>
              <a:t>Fundación Biodiversidad del Ministerio para la Transición Ecológica, como </a:t>
            </a:r>
            <a:r>
              <a:rPr lang="es-ES" sz="1500" dirty="0"/>
              <a:t>Organismo Intermedio del </a:t>
            </a:r>
            <a:r>
              <a:rPr lang="es-ES" sz="1500" b="1" dirty="0" smtClean="0"/>
              <a:t>Fondo Social Europeo </a:t>
            </a:r>
            <a:r>
              <a:rPr lang="es-ES" sz="1500" dirty="0"/>
              <a:t>del Programa Operativo de Empleo, Formación y Educación (POEFE) del periodo de programación </a:t>
            </a:r>
            <a:r>
              <a:rPr lang="es-ES" sz="1500" dirty="0" smtClean="0"/>
              <a:t>2014-2020. </a:t>
            </a:r>
          </a:p>
          <a:p>
            <a:pPr algn="ctr"/>
            <a:endParaRPr lang="es-ES" sz="1500" dirty="0" smtClean="0"/>
          </a:p>
          <a:p>
            <a:pPr algn="ctr"/>
            <a:r>
              <a:rPr lang="es-ES" sz="1500" dirty="0" smtClean="0"/>
              <a:t>El </a:t>
            </a:r>
            <a:r>
              <a:rPr lang="es-ES" sz="1500" b="1" dirty="0"/>
              <a:t>Programa </a:t>
            </a:r>
            <a:r>
              <a:rPr lang="es-ES" sz="1500" b="1" dirty="0" err="1"/>
              <a:t>emplea</a:t>
            </a:r>
            <a:r>
              <a:rPr lang="es-ES" sz="1500" b="1" dirty="0" err="1">
                <a:solidFill>
                  <a:srgbClr val="006600"/>
                </a:solidFill>
              </a:rPr>
              <a:t>verde</a:t>
            </a:r>
            <a:r>
              <a:rPr lang="es-ES" sz="1500" b="1" dirty="0"/>
              <a:t> </a:t>
            </a:r>
            <a:r>
              <a:rPr lang="es-ES" sz="1500" dirty="0" smtClean="0"/>
              <a:t>es </a:t>
            </a:r>
            <a:r>
              <a:rPr lang="es-ES" sz="1500" dirty="0"/>
              <a:t>la iniciativa de la </a:t>
            </a:r>
            <a:r>
              <a:rPr lang="es-ES" sz="1500" dirty="0" smtClean="0"/>
              <a:t>Fundación Biodiversidad </a:t>
            </a:r>
            <a:r>
              <a:rPr lang="es-ES" sz="1500" dirty="0"/>
              <a:t>para la mejora del empleo </a:t>
            </a:r>
            <a:endParaRPr lang="es-ES" sz="1500" dirty="0" smtClean="0"/>
          </a:p>
          <a:p>
            <a:pPr algn="ctr"/>
            <a:r>
              <a:rPr lang="es-ES" sz="1500" dirty="0" smtClean="0"/>
              <a:t>y </a:t>
            </a:r>
            <a:r>
              <a:rPr lang="es-ES" sz="1500" dirty="0"/>
              <a:t>el medio ambiente. </a:t>
            </a:r>
            <a:endParaRPr lang="es-ES" sz="1500" dirty="0" smtClean="0"/>
          </a:p>
        </p:txBody>
      </p:sp>
      <p:pic>
        <p:nvPicPr>
          <p:cNvPr id="1026" name="Picture 2" descr="Z:\AREA DE TRABAJO\PROYECTOS\EMPLEAVERDE\FSE 2014-2020\FSE\12. PLAN DE DIFUSIÓN\6_Logotipos\FSE\FSE_col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5157192"/>
            <a:ext cx="3276270" cy="1063724"/>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323528" y="1484784"/>
            <a:ext cx="8496944" cy="707886"/>
          </a:xfrm>
          <a:prstGeom prst="rect">
            <a:avLst/>
          </a:prstGeom>
        </p:spPr>
        <p:txBody>
          <a:bodyPr wrap="square">
            <a:spAutoFit/>
          </a:bodyPr>
          <a:lstStyle/>
          <a:p>
            <a:pPr algn="ctr"/>
            <a:r>
              <a:rPr lang="es-ES" sz="1600" dirty="0"/>
              <a:t> </a:t>
            </a:r>
            <a:r>
              <a:rPr lang="es-ES" sz="2000" dirty="0" smtClean="0"/>
              <a:t>Para cualquier duda relacionada con la convocatoria puede escribir a: </a:t>
            </a:r>
          </a:p>
          <a:p>
            <a:pPr algn="ctr"/>
            <a:r>
              <a:rPr lang="es-ES" sz="2000" u="sng" dirty="0" smtClean="0">
                <a:solidFill>
                  <a:srgbClr val="FF0000"/>
                </a:solidFill>
                <a:hlinkClick r:id="rId3"/>
              </a:rPr>
              <a:t>empleaverde.emplea@fundacion-biodiversidad.es</a:t>
            </a:r>
            <a:endParaRPr lang="es-ES" sz="2000" dirty="0">
              <a:solidFill>
                <a:srgbClr val="FF0000"/>
              </a:solidFill>
            </a:endParaRPr>
          </a:p>
        </p:txBody>
      </p:sp>
      <p:sp>
        <p:nvSpPr>
          <p:cNvPr id="9" name="8 Rectángulo"/>
          <p:cNvSpPr/>
          <p:nvPr/>
        </p:nvSpPr>
        <p:spPr>
          <a:xfrm>
            <a:off x="450304" y="2348880"/>
            <a:ext cx="8496944" cy="461665"/>
          </a:xfrm>
          <a:prstGeom prst="rect">
            <a:avLst/>
          </a:prstGeom>
        </p:spPr>
        <p:txBody>
          <a:bodyPr wrap="square">
            <a:spAutoFit/>
          </a:bodyPr>
          <a:lstStyle/>
          <a:p>
            <a:pPr algn="ctr"/>
            <a:r>
              <a:rPr lang="es-ES" sz="2400" b="1" dirty="0" smtClean="0"/>
              <a:t>Gracias por tu interés, esperamos recibir tu solicitud.</a:t>
            </a:r>
            <a:endParaRPr lang="es-ES" sz="3200" b="1" dirty="0">
              <a:solidFill>
                <a:srgbClr val="FF0000"/>
              </a:solidFill>
            </a:endParaRPr>
          </a:p>
        </p:txBody>
      </p:sp>
    </p:spTree>
    <p:extLst>
      <p:ext uri="{BB962C8B-B14F-4D97-AF65-F5344CB8AC3E}">
        <p14:creationId xmlns:p14="http://schemas.microsoft.com/office/powerpoint/2010/main" val="1252075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9 Título"/>
          <p:cNvSpPr>
            <a:spLocks noGrp="1"/>
          </p:cNvSpPr>
          <p:nvPr>
            <p:ph type="ctrTitle"/>
          </p:nvPr>
        </p:nvSpPr>
        <p:spPr>
          <a:xfrm>
            <a:off x="323528" y="1268760"/>
            <a:ext cx="8568953" cy="5040560"/>
          </a:xfrm>
        </p:spPr>
        <p:txBody>
          <a:bodyPr>
            <a:normAutofit/>
          </a:bodyPr>
          <a:lstStyle/>
          <a:p>
            <a:pPr marL="630238" lvl="1" algn="l" rtl="0">
              <a:lnSpc>
                <a:spcPct val="150000"/>
              </a:lnSpc>
            </a:pPr>
            <a:r>
              <a:rPr lang="es-ES" sz="1600" b="1" dirty="0" smtClean="0">
                <a:solidFill>
                  <a:srgbClr val="339933"/>
                </a:solidFill>
                <a:latin typeface="+mj-lt"/>
              </a:rPr>
              <a:t>1.	</a:t>
            </a:r>
            <a:r>
              <a:rPr lang="es-ES" sz="1600" b="1" dirty="0" smtClean="0">
                <a:solidFill>
                  <a:srgbClr val="339933"/>
                </a:solidFill>
                <a:latin typeface="+mj-lt"/>
                <a:hlinkClick r:id="rId3" action="ppaction://hlinksldjump"/>
              </a:rPr>
              <a:t>¿Cuál es el objeto de esta convocatoria?</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2.	</a:t>
            </a:r>
            <a:r>
              <a:rPr lang="es-ES" sz="1600" b="1" dirty="0" smtClean="0">
                <a:solidFill>
                  <a:srgbClr val="339933"/>
                </a:solidFill>
                <a:latin typeface="+mj-lt"/>
                <a:hlinkClick r:id="rId4" action="ppaction://hlinksldjump"/>
              </a:rPr>
              <a:t>¿Qué tipo de entidades pueden presentarse?</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3.	</a:t>
            </a:r>
            <a:r>
              <a:rPr lang="es-ES" sz="1600" b="1" dirty="0" smtClean="0">
                <a:solidFill>
                  <a:srgbClr val="339933"/>
                </a:solidFill>
                <a:latin typeface="+mj-lt"/>
                <a:hlinkClick r:id="rId5" action="ppaction://hlinksldjump"/>
              </a:rPr>
              <a:t>Es economía verde</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4.	</a:t>
            </a:r>
            <a:r>
              <a:rPr lang="es-ES" sz="1600" b="1" dirty="0" smtClean="0">
                <a:solidFill>
                  <a:srgbClr val="339933"/>
                </a:solidFill>
                <a:latin typeface="+mj-lt"/>
                <a:hlinkClick r:id="rId6" action="ppaction://hlinksldjump"/>
              </a:rPr>
              <a:t>Es economía azul</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5.	</a:t>
            </a:r>
            <a:r>
              <a:rPr lang="es-ES" sz="1600" b="1" dirty="0" smtClean="0">
                <a:solidFill>
                  <a:srgbClr val="339933"/>
                </a:solidFill>
                <a:latin typeface="+mj-lt"/>
                <a:hlinkClick r:id="rId7" action="ppaction://hlinksldjump"/>
              </a:rPr>
              <a:t>Si no estoy vinculada directa o indirectamente con la economía verde y/o azul, ¿puedo 	presentar una solicitud?</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6.	</a:t>
            </a:r>
            <a:r>
              <a:rPr lang="es-ES" sz="1600" b="1" dirty="0" smtClean="0">
                <a:solidFill>
                  <a:srgbClr val="339933"/>
                </a:solidFill>
                <a:latin typeface="+mj-lt"/>
                <a:hlinkClick r:id="rId8" action="ppaction://hlinksldjump"/>
              </a:rPr>
              <a:t>Requisitos de los contratos</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7.	</a:t>
            </a:r>
            <a:r>
              <a:rPr lang="es-ES" sz="1600" b="1" dirty="0" smtClean="0">
                <a:solidFill>
                  <a:srgbClr val="339933"/>
                </a:solidFill>
                <a:latin typeface="+mj-lt"/>
                <a:hlinkClick r:id="rId9" action="ppaction://hlinksldjump"/>
              </a:rPr>
              <a:t>¿Qué plazos tiene la entidad para iniciar un contrato subvencionable en esta 	convocatoria? </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8.	</a:t>
            </a:r>
            <a:r>
              <a:rPr lang="es-ES" sz="1600" b="1" dirty="0" smtClean="0">
                <a:solidFill>
                  <a:srgbClr val="339933"/>
                </a:solidFill>
                <a:latin typeface="+mj-lt"/>
                <a:hlinkClick r:id="rId9" action="ppaction://hlinksldjump"/>
              </a:rPr>
              <a:t>¿A cuánto asciende el presupuesto de esta convocatoria 2020? </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9.	</a:t>
            </a:r>
            <a:r>
              <a:rPr lang="es-ES" sz="1600" b="1" dirty="0" smtClean="0">
                <a:solidFill>
                  <a:srgbClr val="339933"/>
                </a:solidFill>
                <a:latin typeface="+mj-lt"/>
                <a:hlinkClick r:id="rId10" action="ppaction://hlinksldjump"/>
              </a:rPr>
              <a:t>¿Cuál es el importe que se recibiría? </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10.	</a:t>
            </a:r>
            <a:r>
              <a:rPr lang="es-ES" sz="1600" b="1" dirty="0" smtClean="0">
                <a:solidFill>
                  <a:srgbClr val="339933"/>
                </a:solidFill>
                <a:latin typeface="+mj-lt"/>
                <a:hlinkClick r:id="rId11" action="ppaction://hlinksldjump"/>
              </a:rPr>
              <a:t>¿Cuántas solicitudes pueden presentarse? </a:t>
            </a:r>
            <a:r>
              <a:rPr lang="es-ES" sz="1600" b="1" dirty="0" smtClean="0">
                <a:solidFill>
                  <a:srgbClr val="339933"/>
                </a:solidFill>
                <a:latin typeface="+mj-lt"/>
              </a:rPr>
              <a:t/>
            </a:r>
            <a:br>
              <a:rPr lang="es-ES" sz="1600" b="1" dirty="0" smtClean="0">
                <a:solidFill>
                  <a:srgbClr val="339933"/>
                </a:solidFill>
                <a:latin typeface="+mj-lt"/>
              </a:rPr>
            </a:br>
            <a:r>
              <a:rPr lang="es-ES" sz="1600" b="1" dirty="0" smtClean="0">
                <a:solidFill>
                  <a:srgbClr val="339933"/>
                </a:solidFill>
                <a:latin typeface="+mj-lt"/>
              </a:rPr>
              <a:t>11.	</a:t>
            </a:r>
            <a:r>
              <a:rPr lang="es-ES" sz="1600" b="1" dirty="0" smtClean="0">
                <a:solidFill>
                  <a:srgbClr val="339933"/>
                </a:solidFill>
                <a:latin typeface="+mj-lt"/>
                <a:hlinkClick r:id="rId11" action="ppaction://hlinksldjump"/>
              </a:rPr>
              <a:t>¿Cómo y cuándo presentar la solicitud</a:t>
            </a:r>
            <a:r>
              <a:rPr lang="es-ES" sz="1600" b="1" smtClean="0">
                <a:solidFill>
                  <a:srgbClr val="339933"/>
                </a:solidFill>
                <a:latin typeface="+mj-lt"/>
                <a:hlinkClick r:id="rId11" action="ppaction://hlinksldjump"/>
              </a:rPr>
              <a:t>? </a:t>
            </a:r>
            <a:endParaRPr lang="es-ES" sz="1600" b="1" dirty="0" smtClean="0">
              <a:solidFill>
                <a:srgbClr val="339933"/>
              </a:solidFill>
              <a:latin typeface="+mj-lt"/>
            </a:endParaRPr>
          </a:p>
        </p:txBody>
      </p:sp>
      <p:sp>
        <p:nvSpPr>
          <p:cNvPr id="5" name="4 CuadroTexto"/>
          <p:cNvSpPr txBox="1"/>
          <p:nvPr/>
        </p:nvSpPr>
        <p:spPr>
          <a:xfrm>
            <a:off x="611560" y="836712"/>
            <a:ext cx="1224136" cy="523220"/>
          </a:xfrm>
          <a:prstGeom prst="rect">
            <a:avLst/>
          </a:prstGeom>
          <a:noFill/>
        </p:spPr>
        <p:txBody>
          <a:bodyPr wrap="square" rtlCol="0">
            <a:spAutoFit/>
          </a:bodyPr>
          <a:lstStyle/>
          <a:p>
            <a:r>
              <a:rPr lang="es-ES" sz="2800" b="1" u="sng" dirty="0" smtClean="0">
                <a:solidFill>
                  <a:srgbClr val="006600"/>
                </a:solidFill>
              </a:rPr>
              <a:t>Índice </a:t>
            </a:r>
            <a:endParaRPr lang="es-ES" sz="2800" dirty="0"/>
          </a:p>
        </p:txBody>
      </p:sp>
    </p:spTree>
    <p:extLst>
      <p:ext uri="{BB962C8B-B14F-4D97-AF65-F5344CB8AC3E}">
        <p14:creationId xmlns:p14="http://schemas.microsoft.com/office/powerpoint/2010/main" val="3247679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CuadroTexto"/>
          <p:cNvSpPr txBox="1"/>
          <p:nvPr/>
        </p:nvSpPr>
        <p:spPr>
          <a:xfrm>
            <a:off x="323528" y="1556792"/>
            <a:ext cx="8496944" cy="2474524"/>
          </a:xfrm>
          <a:prstGeom prst="rect">
            <a:avLst/>
          </a:prstGeom>
          <a:noFill/>
          <a:ln>
            <a:solidFill>
              <a:srgbClr val="26702B"/>
            </a:solidFill>
          </a:ln>
        </p:spPr>
        <p:txBody>
          <a:bodyPr wrap="square" rtlCol="0">
            <a:spAutoFit/>
          </a:bodyPr>
          <a:lstStyle/>
          <a:p>
            <a:pPr marL="342900" lvl="1" indent="-342900" algn="just">
              <a:lnSpc>
                <a:spcPct val="115000"/>
              </a:lnSpc>
              <a:spcBef>
                <a:spcPts val="600"/>
              </a:spcBef>
              <a:buClr>
                <a:srgbClr val="26702B"/>
              </a:buClr>
              <a:buAutoNum type="arabicPeriod"/>
            </a:pPr>
            <a:r>
              <a:rPr lang="es-ES" b="1" dirty="0" smtClean="0">
                <a:solidFill>
                  <a:srgbClr val="26702B"/>
                </a:solidFill>
              </a:rPr>
              <a:t>¿Cuál es el objeto de esta convocatoria?</a:t>
            </a:r>
          </a:p>
          <a:p>
            <a:pPr marL="0" lvl="1" algn="just">
              <a:lnSpc>
                <a:spcPct val="115000"/>
              </a:lnSpc>
              <a:buClr>
                <a:srgbClr val="26702B"/>
              </a:buClr>
            </a:pPr>
            <a:endParaRPr lang="es-ES" sz="1400" b="1" dirty="0">
              <a:solidFill>
                <a:srgbClr val="26702B"/>
              </a:solidFill>
            </a:endParaRPr>
          </a:p>
          <a:p>
            <a:pPr algn="just">
              <a:spcAft>
                <a:spcPts val="600"/>
              </a:spcAft>
            </a:pPr>
            <a:r>
              <a:rPr lang="es-ES" b="1" dirty="0" smtClean="0"/>
              <a:t>Apoyar y f</a:t>
            </a:r>
            <a:r>
              <a:rPr lang="es-ES" b="1" dirty="0"/>
              <a:t>omentar </a:t>
            </a:r>
            <a:r>
              <a:rPr lang="es-ES" b="1" dirty="0" smtClean="0"/>
              <a:t>la contratación de personas </a:t>
            </a:r>
            <a:r>
              <a:rPr lang="es-ES" b="1" u="sng" dirty="0"/>
              <a:t>desempleadas</a:t>
            </a:r>
            <a:r>
              <a:rPr lang="es-ES" b="1" dirty="0"/>
              <a:t> a </a:t>
            </a:r>
            <a:r>
              <a:rPr lang="es-ES" b="1" u="sng" dirty="0"/>
              <a:t>tiempo completo</a:t>
            </a:r>
            <a:r>
              <a:rPr lang="es-ES" u="sng" dirty="0"/>
              <a:t>, </a:t>
            </a:r>
            <a:r>
              <a:rPr lang="es-ES" b="1" u="sng" dirty="0"/>
              <a:t>por un periodo mínimo de 6 </a:t>
            </a:r>
            <a:r>
              <a:rPr lang="es-ES" b="1" u="sng" dirty="0" smtClean="0"/>
              <a:t>meses</a:t>
            </a:r>
            <a:r>
              <a:rPr lang="es-ES" b="1" dirty="0" smtClean="0"/>
              <a:t>. </a:t>
            </a:r>
          </a:p>
          <a:p>
            <a:pPr algn="just">
              <a:spcAft>
                <a:spcPts val="600"/>
              </a:spcAft>
            </a:pPr>
            <a:r>
              <a:rPr lang="es-ES" b="1" dirty="0" smtClean="0"/>
              <a:t>¿Quién realiza la contratación? Personas jurídicas privadas con o sin ánimo de lucro y autónomos/as</a:t>
            </a:r>
            <a:r>
              <a:rPr lang="es-ES" dirty="0" smtClean="0"/>
              <a:t>. </a:t>
            </a:r>
          </a:p>
          <a:p>
            <a:pPr algn="just">
              <a:spcAft>
                <a:spcPts val="600"/>
              </a:spcAft>
            </a:pPr>
            <a:r>
              <a:rPr lang="es-ES" b="1" dirty="0"/>
              <a:t>El </a:t>
            </a:r>
            <a:r>
              <a:rPr lang="es-ES" b="1" dirty="0" smtClean="0"/>
              <a:t>empleo, o quien realiza la contratación, debe </a:t>
            </a:r>
            <a:r>
              <a:rPr lang="es-ES" b="1" dirty="0"/>
              <a:t>estar vinculado directa o indirectamente a la economía verde y/o azul. </a:t>
            </a:r>
            <a:endParaRPr lang="es-ES" dirty="0" smtClean="0">
              <a:solidFill>
                <a:srgbClr val="FF0000"/>
              </a:solidFill>
            </a:endParaRPr>
          </a:p>
        </p:txBody>
      </p:sp>
      <p:grpSp>
        <p:nvGrpSpPr>
          <p:cNvPr id="17" name="16 Grupo"/>
          <p:cNvGrpSpPr/>
          <p:nvPr/>
        </p:nvGrpSpPr>
        <p:grpSpPr>
          <a:xfrm>
            <a:off x="0" y="764355"/>
            <a:ext cx="9252520" cy="371683"/>
            <a:chOff x="0" y="3930539"/>
            <a:chExt cx="9252520" cy="371683"/>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9252520" cy="369332"/>
            </a:xfrm>
            <a:prstGeom prst="rect">
              <a:avLst/>
            </a:prstGeom>
            <a:noFill/>
          </p:spPr>
          <p:txBody>
            <a:bodyPr wrap="square" rtlCol="0">
              <a:spAutoFit/>
            </a:bodyPr>
            <a:lstStyle/>
            <a:p>
              <a:r>
                <a:rPr lang="es-ES" b="1" dirty="0" smtClean="0">
                  <a:solidFill>
                    <a:schemeClr val="bg1"/>
                  </a:solidFill>
                </a:rPr>
                <a:t>Preguntas frecuentes: Convocatoria para </a:t>
              </a:r>
              <a:r>
                <a:rPr lang="es-ES" b="1" dirty="0">
                  <a:solidFill>
                    <a:schemeClr val="bg1"/>
                  </a:solidFill>
                </a:rPr>
                <a:t>la contratación de personas desempleadas.</a:t>
              </a:r>
            </a:p>
          </p:txBody>
        </p:sp>
      </p:grpSp>
      <p:sp>
        <p:nvSpPr>
          <p:cNvPr id="4" name="3 Rectángulo"/>
          <p:cNvSpPr/>
          <p:nvPr/>
        </p:nvSpPr>
        <p:spPr>
          <a:xfrm>
            <a:off x="323528" y="4077072"/>
            <a:ext cx="8496944" cy="2031325"/>
          </a:xfrm>
          <a:prstGeom prst="rect">
            <a:avLst/>
          </a:prstGeom>
          <a:ln>
            <a:solidFill>
              <a:srgbClr val="26702B"/>
            </a:solidFill>
          </a:ln>
        </p:spPr>
        <p:txBody>
          <a:bodyPr wrap="square">
            <a:spAutoFit/>
          </a:bodyPr>
          <a:lstStyle/>
          <a:p>
            <a:pPr marL="361950" algn="ctr"/>
            <a:r>
              <a:rPr lang="es-ES" dirty="0" smtClean="0"/>
              <a:t>ESTAS </a:t>
            </a:r>
            <a:r>
              <a:rPr lang="es-ES" dirty="0"/>
              <a:t>AYUDAS NO SON PARA </a:t>
            </a:r>
            <a:r>
              <a:rPr lang="es-ES" dirty="0" smtClean="0"/>
              <a:t>SUBVENCIONAR </a:t>
            </a:r>
            <a:r>
              <a:rPr lang="es-ES" dirty="0"/>
              <a:t>PROYECTOS </a:t>
            </a:r>
            <a:r>
              <a:rPr lang="es-ES" dirty="0" smtClean="0"/>
              <a:t>EMPRESARIALES,</a:t>
            </a:r>
          </a:p>
          <a:p>
            <a:pPr marL="361950" algn="ctr"/>
            <a:r>
              <a:rPr lang="es-ES" dirty="0" smtClean="0"/>
              <a:t>SINO </a:t>
            </a:r>
            <a:r>
              <a:rPr lang="es-ES" dirty="0"/>
              <a:t>PARA FOMENTAR LA CONTRATACIÓN DE PERSONAS DESEMPLEADAS</a:t>
            </a:r>
          </a:p>
          <a:p>
            <a:pPr marL="361950" algn="ctr"/>
            <a:endParaRPr lang="es-ES" dirty="0"/>
          </a:p>
          <a:p>
            <a:pPr marL="361950" algn="ctr"/>
            <a:r>
              <a:rPr lang="es-ES" dirty="0" smtClean="0"/>
              <a:t>LOS CONTRATOS NO SE REALIZAN A TRAVÉS DE LA FUNDACIÓN BIODIVERSIDAD SINO A TRAVÉS DE LAS ENTIDADES QUE LO SOLICITEN</a:t>
            </a:r>
          </a:p>
          <a:p>
            <a:pPr marL="361950" algn="ctr"/>
            <a:endParaRPr lang="es-ES" dirty="0"/>
          </a:p>
          <a:p>
            <a:pPr marL="361950" algn="ctr"/>
            <a:r>
              <a:rPr lang="es-ES" dirty="0" smtClean="0"/>
              <a:t>ESTA CONVOCATORIA NO ES UNA BOLSA DE EMPLEO</a:t>
            </a:r>
            <a:endParaRPr lang="es-ES" dirty="0"/>
          </a:p>
        </p:txBody>
      </p:sp>
      <p:pic>
        <p:nvPicPr>
          <p:cNvPr id="10" name="9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672" y="4149080"/>
            <a:ext cx="432048" cy="432048"/>
          </a:xfrm>
          <a:prstGeom prst="rect">
            <a:avLst/>
          </a:prstGeom>
        </p:spPr>
      </p:pic>
    </p:spTree>
    <p:extLst>
      <p:ext uri="{BB962C8B-B14F-4D97-AF65-F5344CB8AC3E}">
        <p14:creationId xmlns:p14="http://schemas.microsoft.com/office/powerpoint/2010/main" val="2759328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Rectángulo"/>
          <p:cNvSpPr/>
          <p:nvPr/>
        </p:nvSpPr>
        <p:spPr>
          <a:xfrm>
            <a:off x="296652" y="1988840"/>
            <a:ext cx="8550696" cy="3761030"/>
          </a:xfrm>
          <a:prstGeom prst="rect">
            <a:avLst/>
          </a:prstGeom>
          <a:ln>
            <a:solidFill>
              <a:srgbClr val="26702B"/>
            </a:solidFill>
          </a:ln>
        </p:spPr>
        <p:txBody>
          <a:bodyPr wrap="square">
            <a:spAutoFit/>
          </a:bodyPr>
          <a:lstStyle/>
          <a:p>
            <a:pPr marL="342900" lvl="1" indent="-342900" algn="just">
              <a:lnSpc>
                <a:spcPct val="115000"/>
              </a:lnSpc>
              <a:spcAft>
                <a:spcPts val="600"/>
              </a:spcAft>
              <a:buClr>
                <a:srgbClr val="26702B"/>
              </a:buClr>
              <a:buAutoNum type="arabicPeriod" startAt="2"/>
              <a:tabLst>
                <a:tab pos="361950" algn="l"/>
              </a:tabLst>
            </a:pPr>
            <a:r>
              <a:rPr lang="es-ES" b="1" dirty="0" smtClean="0">
                <a:solidFill>
                  <a:srgbClr val="26702B"/>
                </a:solidFill>
              </a:rPr>
              <a:t>¿Qué tipo de entidades pueden presentarse?</a:t>
            </a:r>
          </a:p>
          <a:p>
            <a:pPr marL="285750" lvl="1" indent="-285750" algn="just">
              <a:lnSpc>
                <a:spcPct val="115000"/>
              </a:lnSpc>
              <a:buClr>
                <a:srgbClr val="26702B"/>
              </a:buClr>
              <a:buFont typeface="Arial" panose="020B0604020202020204" pitchFamily="34" charset="0"/>
              <a:buChar char="•"/>
              <a:tabLst>
                <a:tab pos="361950" algn="l"/>
              </a:tabLst>
            </a:pPr>
            <a:endParaRPr lang="es-ES" b="1" dirty="0" smtClean="0">
              <a:solidFill>
                <a:srgbClr val="26702B"/>
              </a:solidFill>
            </a:endParaRPr>
          </a:p>
          <a:p>
            <a:pPr marL="1177925" indent="-285750" algn="just" defTabSz="1081088">
              <a:spcAft>
                <a:spcPts val="1200"/>
              </a:spcAft>
              <a:buFont typeface="Arial" panose="020B0604020202020204" pitchFamily="34" charset="0"/>
              <a:buChar char="•"/>
            </a:pPr>
            <a:r>
              <a:rPr lang="es-ES" b="1" dirty="0" smtClean="0"/>
              <a:t> Personas jurídicas </a:t>
            </a:r>
            <a:r>
              <a:rPr lang="es-ES" b="1" u="sng" dirty="0" smtClean="0"/>
              <a:t>privadas</a:t>
            </a:r>
            <a:r>
              <a:rPr lang="es-ES" dirty="0" smtClean="0"/>
              <a:t> </a:t>
            </a:r>
            <a:r>
              <a:rPr lang="es-ES" b="1" u="sng" dirty="0" smtClean="0"/>
              <a:t>con o sin ánimo de lucro</a:t>
            </a:r>
            <a:r>
              <a:rPr lang="es-ES" u="sng" dirty="0" smtClean="0"/>
              <a:t> </a:t>
            </a:r>
            <a:r>
              <a:rPr lang="es-ES" dirty="0" smtClean="0"/>
              <a:t>legalmente constituidas, debidamente inscritas en el registro correspondiente, con personalidad jurídica propia y sede en España. </a:t>
            </a:r>
          </a:p>
          <a:p>
            <a:pPr marL="1177925" indent="-285750" algn="just">
              <a:spcAft>
                <a:spcPts val="1200"/>
              </a:spcAft>
              <a:buFont typeface="Arial" panose="020B0604020202020204" pitchFamily="34" charset="0"/>
              <a:buChar char="•"/>
            </a:pPr>
            <a:r>
              <a:rPr lang="es-ES" b="1" dirty="0" smtClean="0"/>
              <a:t>Autónomos/as* que </a:t>
            </a:r>
            <a:r>
              <a:rPr lang="es-ES" b="1" dirty="0"/>
              <a:t>contraten a personas desempleadas</a:t>
            </a:r>
            <a:r>
              <a:rPr lang="es-ES" b="1" dirty="0" smtClean="0"/>
              <a:t>.</a:t>
            </a:r>
          </a:p>
          <a:p>
            <a:pPr marL="1524000" lvl="1" indent="-174625" algn="just">
              <a:spcAft>
                <a:spcPts val="1200"/>
              </a:spcAft>
            </a:pPr>
            <a:r>
              <a:rPr lang="es-ES" sz="1400" b="1" dirty="0" smtClean="0"/>
              <a:t>* </a:t>
            </a:r>
            <a:r>
              <a:rPr lang="es-ES" sz="1400" dirty="0" smtClean="0"/>
              <a:t>Legalmente constituidos/as</a:t>
            </a:r>
            <a:r>
              <a:rPr lang="es-ES" sz="1400" dirty="0"/>
              <a:t>, </a:t>
            </a:r>
            <a:r>
              <a:rPr lang="es-ES" sz="1400" dirty="0" smtClean="0"/>
              <a:t>debidamente </a:t>
            </a:r>
            <a:r>
              <a:rPr lang="es-ES" sz="1400" dirty="0"/>
              <a:t>inscritas en el registro </a:t>
            </a:r>
            <a:r>
              <a:rPr lang="es-ES" sz="1400" dirty="0" smtClean="0"/>
              <a:t>correspondiente y con </a:t>
            </a:r>
            <a:r>
              <a:rPr lang="es-ES" sz="1400" dirty="0"/>
              <a:t>sede en </a:t>
            </a:r>
            <a:r>
              <a:rPr lang="es-ES" sz="1400" dirty="0" smtClean="0"/>
              <a:t>España</a:t>
            </a:r>
            <a:r>
              <a:rPr lang="es-ES" sz="1400" dirty="0"/>
              <a:t>.</a:t>
            </a:r>
          </a:p>
          <a:p>
            <a:pPr marL="1177925" indent="-285750" algn="just">
              <a:buFont typeface="Arial" panose="020B0604020202020204" pitchFamily="34" charset="0"/>
              <a:buChar char="•"/>
            </a:pPr>
            <a:r>
              <a:rPr lang="es-ES" dirty="0" smtClean="0"/>
              <a:t>Las personas jurídicas </a:t>
            </a:r>
            <a:r>
              <a:rPr lang="es-ES" b="1" u="sng" dirty="0" smtClean="0"/>
              <a:t>públicas</a:t>
            </a:r>
            <a:r>
              <a:rPr lang="es-ES" u="sng" dirty="0" smtClean="0"/>
              <a:t> </a:t>
            </a:r>
            <a:r>
              <a:rPr lang="es-ES" b="1" u="sng" dirty="0" smtClean="0"/>
              <a:t>no</a:t>
            </a:r>
            <a:r>
              <a:rPr lang="es-ES" dirty="0" smtClean="0"/>
              <a:t> podrán ser solicitantes en esta convocatoria 2020.</a:t>
            </a:r>
          </a:p>
          <a:p>
            <a:pPr algn="just"/>
            <a:endParaRPr lang="es-ES" dirty="0"/>
          </a:p>
        </p:txBody>
      </p:sp>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8981" y="4605334"/>
            <a:ext cx="432048" cy="432048"/>
          </a:xfrm>
          <a:prstGeom prst="rect">
            <a:avLst/>
          </a:prstGeom>
        </p:spPr>
      </p:pic>
      <p:grpSp>
        <p:nvGrpSpPr>
          <p:cNvPr id="7" name="6 Grupo"/>
          <p:cNvGrpSpPr/>
          <p:nvPr/>
        </p:nvGrpSpPr>
        <p:grpSpPr>
          <a:xfrm>
            <a:off x="0" y="764355"/>
            <a:ext cx="9252520" cy="371683"/>
            <a:chOff x="0" y="3930539"/>
            <a:chExt cx="9252520" cy="371683"/>
          </a:xfrm>
        </p:grpSpPr>
        <p:sp>
          <p:nvSpPr>
            <p:cNvPr id="8" name="7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8 CuadroTexto"/>
            <p:cNvSpPr txBox="1"/>
            <p:nvPr/>
          </p:nvSpPr>
          <p:spPr>
            <a:xfrm>
              <a:off x="0" y="3930539"/>
              <a:ext cx="9252520" cy="369332"/>
            </a:xfrm>
            <a:prstGeom prst="rect">
              <a:avLst/>
            </a:prstGeom>
            <a:noFill/>
          </p:spPr>
          <p:txBody>
            <a:bodyPr wrap="square" rtlCol="0">
              <a:spAutoFit/>
            </a:bodyPr>
            <a:lstStyle/>
            <a:p>
              <a:r>
                <a:rPr lang="es-ES" b="1" dirty="0" smtClean="0">
                  <a:solidFill>
                    <a:schemeClr val="bg1"/>
                  </a:solidFill>
                </a:rPr>
                <a:t>Preguntas frecuentes: Convocatoria para </a:t>
              </a:r>
              <a:r>
                <a:rPr lang="es-ES" b="1" dirty="0">
                  <a:solidFill>
                    <a:schemeClr val="bg1"/>
                  </a:solidFill>
                </a:rPr>
                <a:t>la contratación de personas desempleadas.</a:t>
              </a:r>
            </a:p>
          </p:txBody>
        </p:sp>
      </p:grpSp>
    </p:spTree>
    <p:extLst>
      <p:ext uri="{BB962C8B-B14F-4D97-AF65-F5344CB8AC3E}">
        <p14:creationId xmlns:p14="http://schemas.microsoft.com/office/powerpoint/2010/main" val="1829800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CuadroTexto"/>
          <p:cNvSpPr txBox="1"/>
          <p:nvPr/>
        </p:nvSpPr>
        <p:spPr>
          <a:xfrm>
            <a:off x="180401" y="1196752"/>
            <a:ext cx="8640071" cy="6893939"/>
          </a:xfrm>
          <a:prstGeom prst="rect">
            <a:avLst/>
          </a:prstGeom>
          <a:noFill/>
          <a:ln>
            <a:noFill/>
          </a:ln>
        </p:spPr>
        <p:txBody>
          <a:bodyPr wrap="square" rtlCol="0">
            <a:spAutoFit/>
          </a:bodyPr>
          <a:lstStyle/>
          <a:p>
            <a:pPr marL="342900" lvl="1" indent="-342900" algn="just">
              <a:lnSpc>
                <a:spcPct val="115000"/>
              </a:lnSpc>
              <a:buClr>
                <a:srgbClr val="26702B"/>
              </a:buClr>
              <a:buAutoNum type="arabicPeriod" startAt="3"/>
            </a:pPr>
            <a:r>
              <a:rPr lang="es-ES" sz="1700" b="1" dirty="0" smtClean="0">
                <a:solidFill>
                  <a:srgbClr val="26702B"/>
                </a:solidFill>
              </a:rPr>
              <a:t>Es economía verde</a:t>
            </a:r>
          </a:p>
          <a:p>
            <a:pPr marL="0" lvl="1" algn="just">
              <a:lnSpc>
                <a:spcPct val="115000"/>
              </a:lnSpc>
              <a:spcBef>
                <a:spcPts val="600"/>
              </a:spcBef>
              <a:spcAft>
                <a:spcPts val="1000"/>
              </a:spcAft>
              <a:buClr>
                <a:srgbClr val="26702B"/>
              </a:buClr>
            </a:pPr>
            <a:r>
              <a:rPr lang="es-ES" sz="1400" dirty="0" smtClean="0"/>
              <a:t>Aquella </a:t>
            </a:r>
            <a:r>
              <a:rPr lang="es-ES" sz="1400" dirty="0"/>
              <a:t>que mejora el bienestar del ser humano y la equidad social, a la vez que reduce significativamente los riesgos ambientales y la escasez ecológica. </a:t>
            </a:r>
            <a:r>
              <a:rPr lang="es-ES" sz="1400" i="1" dirty="0"/>
              <a:t>(Fuente: Programa de las Naciones Unidas para el Medio Ambiente). </a:t>
            </a:r>
            <a:endParaRPr lang="es-ES" sz="1400" i="1" dirty="0" smtClean="0"/>
          </a:p>
          <a:p>
            <a:pPr marL="0" lvl="1" algn="just">
              <a:lnSpc>
                <a:spcPct val="115000"/>
              </a:lnSpc>
              <a:spcBef>
                <a:spcPts val="600"/>
              </a:spcBef>
              <a:spcAft>
                <a:spcPts val="600"/>
              </a:spcAft>
              <a:buClr>
                <a:srgbClr val="26702B"/>
              </a:buClr>
            </a:pPr>
            <a:r>
              <a:rPr lang="es-ES" sz="1600" b="1" dirty="0" smtClean="0"/>
              <a:t>Ejemplos de sectores:</a:t>
            </a:r>
            <a:endParaRPr lang="es-ES" sz="1400" b="1" dirty="0"/>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smtClean="0"/>
              <a:t>Agricultura </a:t>
            </a:r>
            <a:r>
              <a:rPr lang="es-ES" sz="1400" dirty="0"/>
              <a:t>y ganadería </a:t>
            </a:r>
            <a:r>
              <a:rPr lang="es-ES" sz="1400" dirty="0" smtClean="0"/>
              <a:t>sostenibles</a:t>
            </a:r>
            <a:r>
              <a:rPr lang="es-ES" sz="1400" dirty="0"/>
              <a:t>, </a:t>
            </a:r>
            <a:r>
              <a:rPr lang="es-ES" sz="1400" dirty="0" smtClean="0"/>
              <a:t>elaboración</a:t>
            </a:r>
            <a:r>
              <a:rPr lang="es-ES" sz="1400" dirty="0"/>
              <a:t>, distribución y/o venta de productos ecológicos</a:t>
            </a:r>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smtClean="0"/>
              <a:t>Reducción</a:t>
            </a:r>
            <a:r>
              <a:rPr lang="es-ES" sz="1400" dirty="0"/>
              <a:t>, reutilización y reciclaje de </a:t>
            </a:r>
            <a:r>
              <a:rPr lang="es-ES" sz="1400" dirty="0" smtClean="0"/>
              <a:t>residuos</a:t>
            </a:r>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smtClean="0"/>
              <a:t>Rehabilitación </a:t>
            </a:r>
            <a:r>
              <a:rPr lang="es-ES" sz="1400" dirty="0"/>
              <a:t>y edificación </a:t>
            </a:r>
            <a:r>
              <a:rPr lang="es-ES" sz="1400" dirty="0" smtClean="0"/>
              <a:t>sostenible</a:t>
            </a:r>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smtClean="0"/>
              <a:t>Transporte </a:t>
            </a:r>
            <a:r>
              <a:rPr lang="es-ES" sz="1400" dirty="0"/>
              <a:t>y movilidad </a:t>
            </a:r>
            <a:r>
              <a:rPr lang="es-ES" sz="1400" dirty="0" smtClean="0"/>
              <a:t>sostenible</a:t>
            </a:r>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a:t>T</a:t>
            </a:r>
            <a:r>
              <a:rPr lang="es-ES" sz="1400" dirty="0" smtClean="0"/>
              <a:t>urismo sostenible</a:t>
            </a:r>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smtClean="0"/>
              <a:t>Gestión </a:t>
            </a:r>
            <a:r>
              <a:rPr lang="es-ES" sz="1400" dirty="0"/>
              <a:t>forestal </a:t>
            </a:r>
            <a:r>
              <a:rPr lang="es-ES" sz="1400" dirty="0" smtClean="0"/>
              <a:t>sostenible</a:t>
            </a:r>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a:t>Energías renovables, ahorro y eficiencia </a:t>
            </a:r>
            <a:r>
              <a:rPr lang="es-ES" sz="1400" dirty="0" smtClean="0"/>
              <a:t>energética</a:t>
            </a:r>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a:t>Compras y comercialización sostenible, </a:t>
            </a:r>
            <a:endParaRPr lang="es-ES" sz="1400" dirty="0" smtClean="0"/>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a:t>E</a:t>
            </a:r>
            <a:r>
              <a:rPr lang="es-ES" sz="1400" dirty="0" smtClean="0"/>
              <a:t>co-diseño</a:t>
            </a:r>
            <a:r>
              <a:rPr lang="es-ES" sz="1400" dirty="0"/>
              <a:t>, </a:t>
            </a:r>
            <a:endParaRPr lang="es-ES" sz="1400" dirty="0" smtClean="0"/>
          </a:p>
          <a:p>
            <a:pPr marL="274638" lvl="1" indent="-198438" algn="just">
              <a:lnSpc>
                <a:spcPct val="115000"/>
              </a:lnSpc>
              <a:spcBef>
                <a:spcPts val="300"/>
              </a:spcBef>
              <a:spcAft>
                <a:spcPts val="300"/>
              </a:spcAft>
              <a:buClr>
                <a:srgbClr val="26702B"/>
              </a:buClr>
              <a:buFont typeface="Wingdings" panose="05000000000000000000" pitchFamily="2" charset="2"/>
              <a:buChar char="ü"/>
            </a:pPr>
            <a:r>
              <a:rPr lang="es-ES" sz="1400" dirty="0"/>
              <a:t>G</a:t>
            </a:r>
            <a:r>
              <a:rPr lang="es-ES" sz="1400" dirty="0" smtClean="0"/>
              <a:t>estión</a:t>
            </a:r>
            <a:r>
              <a:rPr lang="es-ES" sz="1400" dirty="0"/>
              <a:t>, </a:t>
            </a:r>
            <a:r>
              <a:rPr lang="es-ES" sz="1400" dirty="0" smtClean="0"/>
              <a:t>mejora </a:t>
            </a:r>
            <a:r>
              <a:rPr lang="es-ES" sz="1400" dirty="0"/>
              <a:t>ambiental y eco-innovación en la industria o empresa, </a:t>
            </a:r>
            <a:r>
              <a:rPr lang="es-ES" sz="1400" dirty="0" smtClean="0"/>
              <a:t>reconversión </a:t>
            </a:r>
            <a:r>
              <a:rPr lang="es-ES" sz="1400" dirty="0"/>
              <a:t>industrial a actividades ambientalmente sostenibles, reactivación económica y desarrollo alternativo de las comarcas basadas en sectores económicos en regresión, lucha contra el despoblamiento de zonas rurales</a:t>
            </a:r>
          </a:p>
          <a:p>
            <a:pPr marL="539750" lvl="1" algn="just">
              <a:lnSpc>
                <a:spcPct val="115000"/>
              </a:lnSpc>
              <a:spcBef>
                <a:spcPts val="300"/>
              </a:spcBef>
              <a:spcAft>
                <a:spcPts val="300"/>
              </a:spcAft>
              <a:buClr>
                <a:srgbClr val="26702B"/>
              </a:buClr>
            </a:pPr>
            <a:endParaRPr lang="es-ES" sz="1400" dirty="0"/>
          </a:p>
          <a:p>
            <a:pPr marL="825500" lvl="1" indent="-285750" algn="just">
              <a:lnSpc>
                <a:spcPct val="115000"/>
              </a:lnSpc>
              <a:spcBef>
                <a:spcPts val="300"/>
              </a:spcBef>
              <a:spcAft>
                <a:spcPts val="300"/>
              </a:spcAft>
              <a:buClr>
                <a:srgbClr val="26702B"/>
              </a:buClr>
              <a:buFont typeface="Wingdings" panose="05000000000000000000" pitchFamily="2" charset="2"/>
              <a:buChar char="ü"/>
            </a:pPr>
            <a:endParaRPr lang="es-ES" sz="1400" dirty="0" smtClean="0"/>
          </a:p>
          <a:p>
            <a:pPr marL="825500" lvl="1" indent="-285750" algn="just">
              <a:lnSpc>
                <a:spcPct val="115000"/>
              </a:lnSpc>
              <a:spcBef>
                <a:spcPts val="300"/>
              </a:spcBef>
              <a:spcAft>
                <a:spcPts val="300"/>
              </a:spcAft>
              <a:buClr>
                <a:srgbClr val="26702B"/>
              </a:buClr>
              <a:buFont typeface="Wingdings" panose="05000000000000000000" pitchFamily="2" charset="2"/>
              <a:buChar char="ü"/>
            </a:pPr>
            <a:endParaRPr lang="es-ES" sz="1400" dirty="0"/>
          </a:p>
          <a:p>
            <a:pPr marL="825500" lvl="1" indent="-285750" algn="just">
              <a:lnSpc>
                <a:spcPct val="115000"/>
              </a:lnSpc>
              <a:spcBef>
                <a:spcPts val="300"/>
              </a:spcBef>
              <a:spcAft>
                <a:spcPts val="300"/>
              </a:spcAft>
              <a:buClr>
                <a:srgbClr val="26702B"/>
              </a:buClr>
              <a:buFont typeface="Wingdings" panose="05000000000000000000" pitchFamily="2" charset="2"/>
              <a:buChar char="ü"/>
            </a:pPr>
            <a:endParaRPr lang="es-ES" sz="1400" dirty="0" smtClean="0"/>
          </a:p>
          <a:p>
            <a:pPr marL="825500" lvl="1" indent="-285750" algn="just">
              <a:lnSpc>
                <a:spcPct val="115000"/>
              </a:lnSpc>
              <a:spcBef>
                <a:spcPts val="300"/>
              </a:spcBef>
              <a:spcAft>
                <a:spcPts val="300"/>
              </a:spcAft>
              <a:buClr>
                <a:srgbClr val="26702B"/>
              </a:buClr>
              <a:buFont typeface="Wingdings" panose="05000000000000000000" pitchFamily="2" charset="2"/>
              <a:buChar char="ü"/>
            </a:pPr>
            <a:endParaRPr lang="es-ES" sz="1600" dirty="0" smtClean="0"/>
          </a:p>
        </p:txBody>
      </p:sp>
      <p:grpSp>
        <p:nvGrpSpPr>
          <p:cNvPr id="17" name="16 Grupo"/>
          <p:cNvGrpSpPr/>
          <p:nvPr/>
        </p:nvGrpSpPr>
        <p:grpSpPr>
          <a:xfrm>
            <a:off x="0" y="764355"/>
            <a:ext cx="9144000" cy="383325"/>
            <a:chOff x="0" y="3930539"/>
            <a:chExt cx="9144000" cy="383325"/>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5" name="14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3800" t="24262" r="32400" b="24265"/>
          <a:stretch/>
        </p:blipFill>
        <p:spPr bwMode="auto">
          <a:xfrm>
            <a:off x="4278348" y="2996952"/>
            <a:ext cx="4865652" cy="24699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7193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CuadroTexto"/>
          <p:cNvSpPr txBox="1"/>
          <p:nvPr/>
        </p:nvSpPr>
        <p:spPr>
          <a:xfrm>
            <a:off x="180401" y="1268760"/>
            <a:ext cx="8640071" cy="5934060"/>
          </a:xfrm>
          <a:prstGeom prst="rect">
            <a:avLst/>
          </a:prstGeom>
          <a:noFill/>
          <a:ln>
            <a:noFill/>
          </a:ln>
        </p:spPr>
        <p:txBody>
          <a:bodyPr wrap="square" rtlCol="0">
            <a:spAutoFit/>
          </a:bodyPr>
          <a:lstStyle/>
          <a:p>
            <a:pPr marL="342900" lvl="1" indent="-342900" algn="just">
              <a:lnSpc>
                <a:spcPct val="115000"/>
              </a:lnSpc>
              <a:spcBef>
                <a:spcPts val="600"/>
              </a:spcBef>
              <a:buClr>
                <a:srgbClr val="26702B"/>
              </a:buClr>
              <a:buFont typeface="+mj-lt"/>
              <a:buAutoNum type="arabicPeriod" startAt="4"/>
            </a:pPr>
            <a:r>
              <a:rPr lang="es-ES" b="1" dirty="0">
                <a:solidFill>
                  <a:srgbClr val="0070C0"/>
                </a:solidFill>
              </a:rPr>
              <a:t>Es </a:t>
            </a:r>
            <a:r>
              <a:rPr lang="es-ES" b="1" dirty="0" smtClean="0">
                <a:solidFill>
                  <a:srgbClr val="0070C0"/>
                </a:solidFill>
              </a:rPr>
              <a:t>economía azul</a:t>
            </a:r>
            <a:endParaRPr lang="es-ES" b="1" dirty="0" smtClean="0">
              <a:solidFill>
                <a:srgbClr val="26702B"/>
              </a:solidFill>
            </a:endParaRPr>
          </a:p>
          <a:p>
            <a:pPr marL="0" lvl="1" algn="just">
              <a:lnSpc>
                <a:spcPct val="115000"/>
              </a:lnSpc>
              <a:buClr>
                <a:srgbClr val="26702B"/>
              </a:buClr>
            </a:pPr>
            <a:endParaRPr lang="es-ES" sz="1050" b="1" dirty="0" smtClean="0">
              <a:solidFill>
                <a:srgbClr val="26702B"/>
              </a:solidFill>
            </a:endParaRPr>
          </a:p>
          <a:p>
            <a:pPr marL="0" lvl="1" algn="just">
              <a:lnSpc>
                <a:spcPct val="115000"/>
              </a:lnSpc>
              <a:spcBef>
                <a:spcPts val="600"/>
              </a:spcBef>
              <a:buClr>
                <a:srgbClr val="26702B"/>
              </a:buClr>
            </a:pPr>
            <a:r>
              <a:rPr lang="es-ES" dirty="0" smtClean="0"/>
              <a:t>Si mi actividad contribuye </a:t>
            </a:r>
            <a:r>
              <a:rPr lang="es-ES" dirty="0"/>
              <a:t>al desarrollo sostenible </a:t>
            </a:r>
            <a:r>
              <a:rPr lang="es-ES" dirty="0" smtClean="0"/>
              <a:t>y busca </a:t>
            </a:r>
            <a:r>
              <a:rPr lang="es-ES" dirty="0"/>
              <a:t>aprovechar el potencial de los </a:t>
            </a:r>
            <a:r>
              <a:rPr lang="es-ES" b="1" dirty="0"/>
              <a:t>océanos, los mares y las costas</a:t>
            </a:r>
            <a:r>
              <a:rPr lang="es-ES" dirty="0"/>
              <a:t>, que son motores para el crecimiento económico y la creación de empleo, </a:t>
            </a:r>
            <a:r>
              <a:rPr lang="es-ES" dirty="0" smtClean="0"/>
              <a:t>sólo </a:t>
            </a:r>
            <a:r>
              <a:rPr lang="es-ES" dirty="0"/>
              <a:t>si gozan de buena salud, son seguros y se gestionan de forma </a:t>
            </a:r>
            <a:r>
              <a:rPr lang="es-ES" dirty="0" smtClean="0"/>
              <a:t>sostenible</a:t>
            </a:r>
            <a:r>
              <a:rPr lang="es-ES" dirty="0"/>
              <a:t> </a:t>
            </a:r>
            <a:r>
              <a:rPr lang="es-ES" dirty="0" smtClean="0"/>
              <a:t>(</a:t>
            </a:r>
            <a:r>
              <a:rPr lang="es-ES" i="1" dirty="0" smtClean="0"/>
              <a:t>Declaración </a:t>
            </a:r>
            <a:r>
              <a:rPr lang="es-ES" i="1" dirty="0"/>
              <a:t>de  </a:t>
            </a:r>
            <a:r>
              <a:rPr lang="es-ES" i="1" dirty="0" err="1"/>
              <a:t>Bernhard</a:t>
            </a:r>
            <a:r>
              <a:rPr lang="es-ES" i="1" dirty="0"/>
              <a:t> </a:t>
            </a:r>
            <a:r>
              <a:rPr lang="es-ES" i="1" dirty="0" err="1"/>
              <a:t>Friess</a:t>
            </a:r>
            <a:r>
              <a:rPr lang="es-ES" b="1" i="1" dirty="0"/>
              <a:t>.</a:t>
            </a:r>
            <a:r>
              <a:rPr lang="es-ES" i="1" dirty="0"/>
              <a:t> Director </a:t>
            </a:r>
            <a:r>
              <a:rPr lang="es-ES" i="1" dirty="0" err="1"/>
              <a:t>Maritime</a:t>
            </a:r>
            <a:r>
              <a:rPr lang="es-ES" i="1" dirty="0"/>
              <a:t> </a:t>
            </a:r>
            <a:r>
              <a:rPr lang="es-ES" i="1" dirty="0" err="1"/>
              <a:t>Policy</a:t>
            </a:r>
            <a:r>
              <a:rPr lang="es-ES" i="1" dirty="0"/>
              <a:t> and Blue </a:t>
            </a:r>
            <a:r>
              <a:rPr lang="es-ES" i="1" dirty="0" err="1"/>
              <a:t>Economy</a:t>
            </a:r>
            <a:r>
              <a:rPr lang="es-ES" i="1" dirty="0"/>
              <a:t>, DG MARE. </a:t>
            </a:r>
            <a:r>
              <a:rPr lang="es-ES" i="1" dirty="0" err="1"/>
              <a:t>European</a:t>
            </a:r>
            <a:r>
              <a:rPr lang="es-ES" i="1" dirty="0"/>
              <a:t> </a:t>
            </a:r>
            <a:r>
              <a:rPr lang="es-ES" i="1" dirty="0" err="1" smtClean="0"/>
              <a:t>Comission</a:t>
            </a:r>
            <a:r>
              <a:rPr lang="es-ES" i="1" dirty="0" smtClean="0"/>
              <a:t>)</a:t>
            </a:r>
            <a:endParaRPr lang="es-ES" dirty="0" smtClean="0"/>
          </a:p>
          <a:p>
            <a:pPr marL="0" lvl="1" algn="just">
              <a:lnSpc>
                <a:spcPct val="150000"/>
              </a:lnSpc>
              <a:spcBef>
                <a:spcPts val="600"/>
              </a:spcBef>
              <a:spcAft>
                <a:spcPts val="1000"/>
              </a:spcAft>
              <a:buClr>
                <a:srgbClr val="26702B"/>
              </a:buClr>
            </a:pPr>
            <a:r>
              <a:rPr lang="es-ES" b="1" dirty="0" smtClean="0"/>
              <a:t>Ejemplos de sectores</a:t>
            </a:r>
            <a:r>
              <a:rPr lang="es-ES" b="1" dirty="0" smtClean="0">
                <a:solidFill>
                  <a:srgbClr val="0066CC"/>
                </a:solidFill>
              </a:rPr>
              <a:t>:</a:t>
            </a:r>
            <a:r>
              <a:rPr lang="es-ES" dirty="0" smtClean="0"/>
              <a:t> </a:t>
            </a:r>
          </a:p>
          <a:p>
            <a:pPr marL="269875" lvl="1" indent="-192088" algn="just">
              <a:lnSpc>
                <a:spcPct val="150000"/>
              </a:lnSpc>
              <a:spcBef>
                <a:spcPts val="300"/>
              </a:spcBef>
              <a:spcAft>
                <a:spcPts val="300"/>
              </a:spcAft>
              <a:buClr>
                <a:srgbClr val="26702B"/>
              </a:buClr>
              <a:buFont typeface="Wingdings" panose="05000000000000000000" pitchFamily="2" charset="2"/>
              <a:buChar char="ü"/>
            </a:pPr>
            <a:r>
              <a:rPr lang="es-ES" sz="1600" dirty="0"/>
              <a:t>Acuicultura y pesca </a:t>
            </a:r>
            <a:r>
              <a:rPr lang="es-ES" sz="1600" dirty="0" smtClean="0"/>
              <a:t>sostenibles</a:t>
            </a:r>
          </a:p>
          <a:p>
            <a:pPr marL="269875" lvl="1" indent="-192088" algn="just">
              <a:lnSpc>
                <a:spcPct val="150000"/>
              </a:lnSpc>
              <a:spcBef>
                <a:spcPts val="300"/>
              </a:spcBef>
              <a:spcAft>
                <a:spcPts val="300"/>
              </a:spcAft>
              <a:buClr>
                <a:srgbClr val="26702B"/>
              </a:buClr>
              <a:buFont typeface="Wingdings" panose="05000000000000000000" pitchFamily="2" charset="2"/>
              <a:buChar char="ü"/>
            </a:pPr>
            <a:r>
              <a:rPr lang="es-ES" sz="1600" dirty="0" smtClean="0"/>
              <a:t>Turismo marinero/pesquero</a:t>
            </a:r>
          </a:p>
          <a:p>
            <a:pPr marL="269875" lvl="1" indent="-192088" algn="just">
              <a:lnSpc>
                <a:spcPct val="150000"/>
              </a:lnSpc>
              <a:spcBef>
                <a:spcPts val="300"/>
              </a:spcBef>
              <a:spcAft>
                <a:spcPts val="300"/>
              </a:spcAft>
              <a:buClr>
                <a:srgbClr val="26702B"/>
              </a:buClr>
              <a:buFont typeface="Wingdings" panose="05000000000000000000" pitchFamily="2" charset="2"/>
              <a:buChar char="ü"/>
            </a:pPr>
            <a:r>
              <a:rPr lang="es-ES" sz="1600" dirty="0" smtClean="0"/>
              <a:t>Interpretación </a:t>
            </a:r>
            <a:r>
              <a:rPr lang="es-ES" sz="1600" dirty="0"/>
              <a:t>del patrimonio natural </a:t>
            </a:r>
            <a:endParaRPr lang="es-ES" sz="1600" dirty="0" smtClean="0"/>
          </a:p>
          <a:p>
            <a:pPr marL="269875" lvl="1" indent="-192088" algn="just">
              <a:lnSpc>
                <a:spcPct val="150000"/>
              </a:lnSpc>
              <a:spcBef>
                <a:spcPts val="300"/>
              </a:spcBef>
              <a:spcAft>
                <a:spcPts val="300"/>
              </a:spcAft>
              <a:buClr>
                <a:srgbClr val="26702B"/>
              </a:buClr>
              <a:buFont typeface="Wingdings" panose="05000000000000000000" pitchFamily="2" charset="2"/>
              <a:buChar char="ü"/>
            </a:pPr>
            <a:r>
              <a:rPr lang="es-ES" sz="1600" dirty="0"/>
              <a:t>Diseño de itinerarios interpretativos adaptados</a:t>
            </a:r>
            <a:endParaRPr lang="es-ES" sz="1600" dirty="0" smtClean="0"/>
          </a:p>
          <a:p>
            <a:pPr marL="269875" lvl="1" indent="-192088" algn="just">
              <a:lnSpc>
                <a:spcPct val="150000"/>
              </a:lnSpc>
              <a:spcBef>
                <a:spcPts val="300"/>
              </a:spcBef>
              <a:spcAft>
                <a:spcPts val="300"/>
              </a:spcAft>
              <a:buClr>
                <a:srgbClr val="26702B"/>
              </a:buClr>
              <a:buFont typeface="Wingdings" panose="05000000000000000000" pitchFamily="2" charset="2"/>
              <a:buChar char="ü"/>
            </a:pPr>
            <a:r>
              <a:rPr lang="es-ES" sz="1600" dirty="0" smtClean="0"/>
              <a:t>Mejora </a:t>
            </a:r>
            <a:r>
              <a:rPr lang="es-ES" sz="1600" dirty="0"/>
              <a:t>de conocimientos sobre especies marinas y costeras y en medidas de reducción y mitigación de impactos</a:t>
            </a:r>
            <a:endParaRPr lang="es-ES" sz="1600" dirty="0" smtClean="0"/>
          </a:p>
          <a:p>
            <a:pPr marL="285750" lvl="1" indent="-285750" algn="just">
              <a:lnSpc>
                <a:spcPct val="150000"/>
              </a:lnSpc>
              <a:spcBef>
                <a:spcPts val="600"/>
              </a:spcBef>
              <a:spcAft>
                <a:spcPts val="1000"/>
              </a:spcAft>
              <a:buClr>
                <a:srgbClr val="26702B"/>
              </a:buClr>
              <a:buFont typeface="Arial" panose="020B0604020202020204" pitchFamily="34" charset="0"/>
              <a:buChar char="•"/>
            </a:pPr>
            <a:endParaRPr lang="es-ES" sz="1600" b="1" dirty="0">
              <a:solidFill>
                <a:srgbClr val="0066CC"/>
              </a:solidFill>
            </a:endParaRPr>
          </a:p>
        </p:txBody>
      </p:sp>
      <p:grpSp>
        <p:nvGrpSpPr>
          <p:cNvPr id="17" name="16 Grupo"/>
          <p:cNvGrpSpPr/>
          <p:nvPr/>
        </p:nvGrpSpPr>
        <p:grpSpPr>
          <a:xfrm>
            <a:off x="0" y="764355"/>
            <a:ext cx="9144000" cy="383325"/>
            <a:chOff x="0" y="3930539"/>
            <a:chExt cx="9144000" cy="383325"/>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5" name="14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sp>
        <p:nvSpPr>
          <p:cNvPr id="2" name="AutoShape 2" descr="data:image/png;base64,iVBORw0KGgoAAAANSUhEUgAABdwAAAH0CAYAAAAnhe8sAAAgAElEQVR4Xuzdd3hU1b7G8ZcWegshtAAhQAggIL0KoohIV8FeDvYuoqJHPbZzPQp27L33hqhIkSIqCNJ7J3QSQkiAACEB7vNbccbJZJJMYOjf9dz7HJJZe+21P3vHP9695rcKHTx48KBoCCCAAAIIIIAAAggggAACCCCAAAIIIIAAAgggcFgChQjcD8uPgxFAAAEEEEAAAQQQQAABBBBAAAEEEEAAAQQQcAIE7jwICCCAAAIIIIAAAggggAACCCCAAAIIIIAAAgiEQIDAPQSIDIEAAggggAACCCCAAAIIIIAAAggggAACCCCAAIE7zwACCCCAAAIIIIAAAggggAACCCCAAAIIIIAAAiEQIHAPASJDIIAAAggggAACCCCAAAIIIIAAAggggAACCCBA4M4zgAACCCCAAAIIIIAAAggggAACCCCAAAIIIIBACAQI3EOAyBAIIIAAAggggAACCCCAAAIIIIAAAggggAACCBC48wwggAACCCCAAAIIIIAAAggggAACCCCAAAIIIBACAQL3ECAyBAIIIIAAAggggAACCCCAAAIIIIAAAggggAACBO48AwgggAACCCCAAAIIIIAAAggggAACCCCAAAIIhECAwD0EiAyBAAIIIIAAAggggAACCCCAAAIIIIAAAggggACBO88AAggggAACCCCAAAIIIIAAAggggAACCCCAAAIhECBwDwEiQyCAAAIIIIAAAggggAACCCCAAAIIIIAAAgggQODOM4AAAggggAACCCCAAAIIIIAAAggggAACCCCAQAgECNxDgMgQCCCAAAIIIIAAAggggAACCCCAAAIIIIAAAggQuPMMIIAAAggggAACCCCAAAIIIIAAAggggAACCCAQAgEC9xAgMgQCCCCAAAIIIIAAAggggAACCCCAAAIIIIAAAgTuPAMIIIAAAggggAACCCCAAAIIIIAAAggggAACCIRAgMA9BIgMgQACCCCAAAIIIIAAAggggAACCCCAAAIIIIAAgTvPAAIIIIAAAggggAACCCCAAAIIIIAAAggggAACIRAgcA8BIkMggAACCCCAAAIIIIAAAggggAACCCCAAAIIIEDgzjOAAAIIIIAAAggggAACCCCAAAIIIIAAAggggEAIBAjcQ4DIEAgggAACCCCAAAIIIIAAAggggAACCCCAAAIIELjzDCCAAAIIIIAAAggggAACCCCAAAIIIIAAAgggEAIBAvcQIDIEAggggAACCCCAAAIIIIAAAggggAACCCCAAAIE7jwDCCCAAAIIIIAAAggggAACCCCAAAIIIIAAAgiEQIDAPQSIDIEAAggggAACCCCAAAIIIIAAAggggAACCCCAAIE7zwACCCCAAAIIIIAAAggggAACCCCAAAIIIIAAAiEQIHAPASJDIIAAAggggAACCCCAAAIIIIAAAggggAACCCBA4M4zgAACCCCAAAIIIIAAAggggAACCCCAAAIIIIBACAQI3EOAyBAIIIAAAggggAACCCCAAAIIIIAAAggggAACCBC48wwggAACCCCAAAIIIIAAAggggAACCCCAAAIIIBACAQL3ECAyBAIIIIAAAggggAACCCCAAAIIIIAAAggggAACBO48AwgggAACCCCAAAIIIIAAAggggAACCCCAAAIIhECAwD0EiAyBAAIIIIAAAggggAACCCCAAAIIIIAAAggggACBO88AAggggAACCCCAAAIIIIAAAggggAACCCCAAAIhECBwDwEiQyCAAAIIIIAAAggggAACCCCAAAIIIIAAAgggQODOM4AAAggggAACCCCAAAIIIIAAAggggAACCCCAQAgECNxDgMgQCCCAAAIIIIAAAggggAACCCCAAAIIIIAAAggQuPMMIIAAAggggAACCCCAAAIIIIAAAggggAACCCAQAgEC9xAgMgQCCCCAAAIIIIAAAggggAACCCCAAAIIIIAAAgTuPAMIIIAAAggggAACCCCAAAIIIIAAAggggAACCIRAgMA9BIgMgQACCCCAAAIIIIAAAggggAACCCCAAAIIIIAAgTvPAAIIIIAAAggggAACCCCAAAIIIIAAAggggAACIRAgcA8BIkMggAACCCCAAAIIIIAAAggggAACCCCAAAIIIEDgzjOAAAIIIIAAAggggAACCCCAAAIIIIAAAggggEAIBAjcQ4DIEAgggAACCCCAAAIIIIAAAggggAACCCCAAAIIELjzDCCAAAIIIIAAAggggAACCCCAAAIIIIAAAgggEAIBAvcQIDIEAggggAACCCCAAAIIIIAAAggggAACCCCAAAIE7jwDCCCAAAIIIIAAAggggAACCCCAAAIIIIAAAgiEQIDAPQSIDIEAAggggAACCCCAAAIIIIAAAggggAACCCCAAIE7zwACCCCAAAIIIIAAAggggAACCCCAAAIIIIAAAiEQIHAPASJDIIAAAggggAACCCCAAAIIIIAAAggggAACCCBA4M4zgAACCCCAAAIIIIAAAggggAACCCCAAAIIIIBACAQI3EOAyBAIIIAAAggggAACCCCAAAIIIIAAAggggAACCBC48wwggAACCCCAAAIIIIAAAggggAACCCCAAAIIIBACAQL3ECAyBAIIIIAAAggggAACCCCAAAIIIIAAAggggAACBO48AwgggAACCCCAAAIIIIAAAggggAACCCCAAAIIhECAwD0EiAyBAAIIIIAAAggggAACCCCAAAIIIIAAAggggACBO88AAggggAACCCCAAAIIIIAAAggggAACCCCAAAIhECBwDwEiQyCAAAIIIIAAAggggAACCCCAAAIIIIAAAgggQODOM4AAAggggAACCCCAAAIIIIAAAggggAACCCCAQAgECNxDgMgQCCCAAAIIIIAAAggggAACCCCAAAIIIIAAAggQuPMMIIAAAggggAACCCCAAAIIIIAAAggggAACCCAQAgEC9xAgMgQCCCCAAAIIIIAAAggggAACCCCAAAIIIIAAAgTuPAMIIIAAAggggAACCCCAAAIIIIAAAggggAACCIRAgMA9BIgMgQACCCCAAAIIIIAAAggggAACCCCAAAIIIIAAgTvPAAIIIIAAAggggAACCCCAAAIIIIAAAggggAACIRAgcA8BIkMggAACCCCAAAIIIIAAAggggAACCCCAAAIIIEDgzjOAAAIIIIAAAggggAACCCCAAAIIIIAAAggggEAIBAjcQ4DIEAgggAACCCCAAAIIIIAAAggggAACCCCAAAIIELjzDCCAAAIIIIAAAggggAACCCCAAAIIIIAAAgggEAIBAvcQIDIEAggggAACCCCAAAIIIIAAAggggAACCCCAAAIE7jwDCCCAAAIIIIAAAggggAACCCCAAAIIIIAAAgiEQIDAPQSIDIEAAggggAACCCCAAAIIIIAAAggggAACCCCAAIE7zwACCCCAAAIIIIAAAggggAACCCCAAAIIIIAAAiEQIHAPASJDIIAAAggggAACCCCAAAIIIIAAAggggAACCCBA4M4zgAACCCCAAAIIIIAAAggggAACCCCAAAIIIIBACAQI3EOAyBAIIIAAAggggAACCCCAAAIIIIAAAggggAACCBC48wwggAACCCCAAAIIIIAAAggggAACCCCAAAIIIBACAQL3ECAyBAIIIIAAAggggAACCCCAAAIIIIAAAggggAACBO48AwgggAACCCCAAAIIIIAAAggggAACCCCAAAIIhECAwD0EiAyBAAIIIIAAAggggAACCCCAAAIIIIAAAggggACBO88AAggggAACCCCAAAIIIIAAAggggAACCCCAAAIhECBwDwEiQyCAAAIIIIAAAggggAACCCCAAAIIIIAAAgggQODOM4AAAggggAACCCCAAAIIIIAAAggggAACCCCAQAgECNxDgMgQCCCAAAIIIIAAAggggAACCCCAAAIIIIAAAggQuPMMIIAAAggggAACCCCAAAIIIIAAAggggAACCCAQAgEC9xAgMgQCCCCAAAIIIIAAAggggAACCCCAAAIIIIAAAgTuPAMIIIAAAggggAACCCCAAAIIIIAAAggggAACCIRAgMA9BIgMgQACCCCAAAIIIIAAAggggAACCCCAAAIIIIAAgTvPAAIIIIAAAggggAACCCCAAAIIIIAAAggggAACIRAgcA8BIkMggAACCCCAAAIIIIAAAggggAACCCCAAAIIIEDgzjOAAAIIIIAAAggggAACCCCAAAIIIIAAAggggEAIBAjcQ4DIEAgggAACCCCAAAIIIIAAAggggAACCCCAAAIIELjzDCCAAAIIIIAAAggggAACCCCAAAIIIIAAAgggEAIBAvcQIDIEAggggAACCCCAAAIIIIAAAggggAACCCCAAAIE7jwDCCCAAAIIIIAAAggggAACCCCAAAIIIIAAAgiEQIDAPQSIDIEAAggggAACCCCAAAIIIIAAAggggAACCCCAAIE7zwACCCCAAAIIIIAAAggggAACCCCAAAIIIIAAAiEQIHAPASJDIIAAAggggAACCCCAAAIIIIAAAggggAACCCBA4M4zgAACCCCAAAIIIIAAAggggAACCCCAAAIIIIBACAQI3EOAyBAIIIAAAggggAACCCCAAAIIIIAAAggggAACCBC48wwggAACCCCAAAIIIIAAAggggAACCCCAAAIIIBACAQL3ECAyBAIIIIAAAggggAACCCCAAAIIIIAAAggggAACBO48AwgggAACCCCAAAIIIIAAAggggAACCCCAAAIIhECAwD0EiAyBAAIIIIAAAggggAACCCCAAAIIIIAAAggggACBO88AAggggAACCCCAAAIIIIAAAggggAACCCCAAAIhECBwDwEiQyCAAAIIIIAAAggggAACCCCAAAIIIIAAAgggQODOM4AAAggggAACCCCAAAIIIIAAAggggAACCCCAQAgECNxDgMgQCCCAAAIIIIAAAggggAACCCCAAAIIIIAAAggQuPMMIIAAAggggAACCCCAAAIIIIAAAggggAACCCAQAgEC9xAgMgQCCCCAAAIIIIAAAggggAACCCCAAAIIIIAAAgTuPAMIIIAAAggggAACCCCAAAIIIIAAAggggAACCIRAgMA9BIgMgQACCCCAAAIIIIAAAggggAACCCCAAAIIIIAAgTvPAAIIIIAAAggggAACCCCAAAIIIIAAAggggAACIRAgcA8BIkMggAACCCCAAAIIIIAAAggggAACCCCAAAIIIEDgzjOAAAIIIIAAAggggAACCCCAAAIIIIAAAggggEAIBAjcQ4DIEAgggAACCCCAAAIIIIAAAggggAACCCCAAAIIELjzDCCAAAIIIIAAAggggAACCCCAAAIIIIAAAgggEAIBAvcQIDIEAggggAACCCCAAAIIIIAAAggggAACCCCAAAIE7jwDCCCAAAIIIIAAAggggAACCCCAAAIIIIAAAgiEQIDAPQSIDIEAAggggAACCCCAAAIIIIAAAggggAACCCCAAIE7zwACCCCAAAIIIIAAAgjkKvDWqGl6/fup7vNm9WropcEXqHTJsBNCLCNzv6bMW60/5q928z2jWYy6nF5PhQsX8s5/+849Kl6siEqVODGu6YSAZ5IIIIAAAggggMApLEDgfgrffC4dAQQQQAABBBBAAIH8BE7UwH1L8g4Neel7LVuXmO0Su7WK1SODznUB+87d6br75ZFq07C2ru3dToX+yeHzY+FzBBBAAAEEEEAAAQQCChC482AggAACCCCAAAIIIIBArgJ5Be62gvylb37TVxPnqkyp4nrwqnN0ZvN6x1wzbc8+3fXSSM1atj7gXKqGl9NpMVU1e/kGJe/YrVLFi+nlIRe6Ffw0BBBAAAEEEEAAAQQOR4DA/XD0OBYBBBBAAAEEEEAAgZNcIK/A/Y8FazTkpZHK3H/AKURXC9dbQy9WeLlSx1Tl4EHpqY9/0ajfF2rwxV10QeemSkjeqaGv/ZBjxbtNtHeHRnro6u4qVrTIMZ03J0cAAQQQQAABBBA48QUI3E/8e8gVIIAAAggggAACCCBwxAROxMDdMKxczOQ5K9W7Q2NvqZjde/fpxa+muCDeXhJUCS+rG/t1UK/2jbLVdT9imAyMAAIIIIAAAgggcNILELif9LeYC0QAAQQQQAABBBBA4NAFTsSSMod+tRyJAAIIIIAAAggggMDhCRC4H54fRyOAAAIIIIAAAgggcFILnKibpp7UN4WLQwABBBBAAAEEEDhuBQjcj9tbw8QQQAABBBBAAAEEEDj2AgTux/4eMAMEEEAAAQQQQACBE0eAwP3EuVfMFAEEEEAAAQQQQACBkAocOHBQ4/5apo/HztSqjUnal7lfJcKK6fT6NXRD33ZqWreGvpgwW09/Nsmdt1m9Gnpp8AUqXTLM/Zy2Z59uf+FbzVu50f18U78Our5v+xxzTNy+S++Nnu5qqielpOnAwYPuPDUql1ePtnG66KzTVaZk8RzHWc31b3+dr+9/X6gNiSlufmFFiygqsoIuO6eFzmvX0I3j2+xcg/73mbYk73BjvjLkQtWLitBXk+bp0/GzZJ8XLlTI1W+/+OzmGti1WY4xfMfbtSddX06cq9HTFmttwnaZmZ0zpnq4Lu/eUme3jGWz1ZA+lQyGAAIIIIAAAgic2AIE7if2/WP2CCCAAAIIIIAAAggckoAF0kNf/UGL1mwJeLyF0r07NlbbRrX14Js/uT6HEriPnbFUj783Tnv3ZQQ8T8nixfT87f3VumGtbJ9PWxivh9/5Wck7dud6fXWqhevFOy9wwb2n+Qfuj1xzrj4aM1PzV20KOI5d39O39PW+RPB0OnhQmjRnhf77/jjtSNub6xxqV6mo4bf0daE+DQEEEEAAAQQQQAABAneeAQQQQAABBBBAAAEETjGBnbvTNeSlkZq9fIP3ym3VdssGUS54nrtio3cleP2albVsXaLrV9DAPSk1TTcM+8KtDLdmY7eOqyUL2ZeuTXC/b9mgpl64o3+2VebzVm7SXS+NVOquPe44z9wqli2pVRu3eVfj22ftT4vWM7f29R7vG7gXDyuqquHltHZLslsZ3zimmipXKK2ZS9d7g3x7sWChfO8OjbM9BWOmL9Vj745xq+qteY6vGl7WvaSwFfe2Ut9azcgKemXIgGzB/yn2SHG5CCCAAAIIIIAAAn8LELjzKCCAAAIIIIAAAgggcIoJfPbLbD33+WQXGFvgfOGZzTT4os7e0Npy5N/nr9Yj747xht5GVNDAfeHqzbr1uW9kZVnCy5XSW0MvVnS1cK/25m073OrxBrUivb+zlwG3PPuVFscnuN/1bN9QD151TrZA3gL0O1/8TusTU2Sh+og7L1CruJquv2/g7hm0ad3q+t+NvVStUjn3KzvHHS9861313q1VrJ66qY8KFco6wlb/3/LM194XBTa/4Tf3caVsrAXyObN5PT11U2/Ky5xif0tcLgIIIIAAAggg4C9A4M4zgQACCCCAAAIIIHDcCkydF69bn/rGzS+6erjefvhiVSpfqsDz3ZOeoaEv/KDf565xxw69uqsu7dGiwOOcDAf41133D9F9r/GnaYv1+Htjlbn/gPt1QQP3JWsTXHC9Y/det6o9UOkYf9Mp81bp3ldGuXNauZY377tYEeVL56B/beQfevuHP93vr+vTTjf37+j+7R+457b6PK/NYD//5Z+69Z468KfFVMsxB98XF3n1OxmeG64BAQQQQAABBBBAIDgBAvfgnOiFAAIIIIAAAgicsAL7MvZr/4EDLvA80RqBe+jv2LqE7bp+2Beyci/WHh50rvp1Oi3giWz1+U3PfHXIJWX8w/3ChQu5TUYv7dZcTWKqy372b89/MVkfj5vlfm0bm7ZqUNO78ty374oNSd55dW/TQE/e2Nt97B+433VRF11xbqsc55kwa4WGvjrK/d7Kzrz3wKWKrFjGrV6///Uf9MvM5e6zzs3q6ulb+6pokcI5xkhI3qlrn/pctlLf2r2XdtUl3U7NFzmhf1IZEQEEEEAAAQQQODEFCNxPzPvGrBFAAAEEEEAAgTwFLGT/ePRMfTtxgTYmph63K7qTUtL0yOtj9Nei9WrduKYeu6mHIir8s5qZwD30D7pvmRcLkZ+7vb86NqkT8ET+4XNBV7jboCs3JLlg21PH3XOicqVL6JpebTWwa7Ns5WL+/caPGjdjWYEuPLfA3b/cjO+gvg6+gbv/SwLf1fP+kypI3wJdEJ0RQAABBBBAAAEETlgBAvcT9tYxcQQQQAABBBBAIHeBE6WEyojPftN7o2Z4L2RQ3za649IzvD8TuIf+KS9I4G5n9w3ADyVwtzH27stwq9Y/HPOXLKT2bVY2ZvgtfVUvKsL9OpSBe15lXo5E4H5Tvw66vm/70N80RkQAAQQQQAABBBA4YQQI3E+YW8VEEUAAAQQQQACB4AUI3LNbnSgewd7hXemZen3KKnWqF6F2dSoFe5jrV5CSMrbZ6W3PfaMFqze7Yw81cPdMMCNzv6YvXqtPxs3SzGXrdeDAwRzj+paUyau+fG4X7VtS5lAC94KUlEnesVvXD/9C8ZuT3XQoKVOgR5HOCCCAAAIIIIDASSlA4H5S3lYuCgEEEEAAAQROdYETJWCmpEzBn1QLhN+ZukbTViepSOFC6lg3Qpe3qa2iAeqhBxo9fV+m7npppAu+A4XovsdYHfP/vDVa+zL3hyRw9x171rL1GvLS97JQv1ypEnr1ngFqWLuKq53+79d/1IGDB92+Ay8NvkDNY6OChjrcwN1O5L9p6ojB57uXDf7Nd1PZ8mVK6rW7B6hBrcig50pHBBBAAAEEEEAAgZNPgMD95LunXBECCCCAAAIIIKATJXDP71ZRUian0KLNO/Tqryu1JyMrBLdWs2IpXduhjmqFl8qP1H0+dsZSPfz2z8rcf0CFCxXShWc20+CLOntrqVuoP3XBGj363hjZKm5PO5QV7l9MnKOoiApqf1p0tk1SbVW4rQ638X0D922pabrx6S+15u9V4xZgD7+5j6IiK2S7Nlstvzg+QQ1qVc5WAz4Ugbv/HGpElHe17j1lb2wis5dv0D2vjFLqrj1uXme1qK8nb+odcHPVoG4KnRBAAAEEEEAAAQROCgEC95PiNnIRCCCAAAIIIIBAdgEC95PTw3NVU1cn6bO/1ittX6b3QksXL6oLT6+hM2PzX2FtYfX/fTBOP05d7D2+RFgxtWwQJdvMdNGaLdqQmOJWmVvYvDEp1fUraOCelJqmG4Z94TZMtfEbRVdR9Yhy2r5zj2Yt2+Bqu1uz379690CVLVXc/ey/sr5w4UKqH1VZ9aMitP/AQS1fv1Ubt6aqUCHlWAEfisDd5jBm+lI99u4Y7+p+3zms2JCkFRu2ekvi1IysoFeGDFCNyuX5TxECCCCAAAIIIIDAKS5A4H6KPwBcPgIIIIAAAggEL2Dh44yF6/ThjzO1YOVm7dqd7lbsVgkvq7an1dJF3U9XXHQVFwL6t/VbUvTl+LmaNHOlNiZmhZeR4WXUoWm0ruzVSnVqVAp4nPWz1cZL4xP0/qi/NHPxeu+KYzu+Sb1qGtCtmdqcVsutVPZdEZ7blVn/B6/tlu3jvekZGjN1qb6duEAr1ifJfi5RvJjq14zQ5T1bqmurugorVjTbMb7n6nR6HQ0f3MeZvDfqL/0wZZH7t41xemx13Tywg5rUq57jGpev3aobn/hKKTv3qELZknrjwYGKrV3Zex7fc9SrGaE3H7pIYcWKuPG/+mWe4jclu9CzRmR5nd2mvq7o2VKVK5bJcekFeQGxI22vvvllvn7+Y4nWbEp2q8DLlCrurK/q3cpr7X+Sgtyn4J+6f3pmHjioHxZs0uTlidq595+g3Xcse/ba1A7Xv9rXUfGihfM8ze69+/TEh+M1bsYyF6z7N3ueurdpoHaNo/Xou2PcxwUN3G3sB9/6yRtMB5qQlWJ5/vb+alavuvdjm86kOSv03/fHye5HXq1bq1g9eWNv7+r5UAXuds7Jc1bqsffG5jmH3FbgH8o95hgEEEAAAQQQQACBE1+AwP3Ev4dcAQIIIIAAAggcBYG0Pfv0yOtjNGHGilzP1rdLY/3n+u7ZSkrsy8jUO9/P0Lsjp7vgNlCz0H7A2c101+WdXUDt2+yYEZ9N0Sc/z841tGzZMErP3d3PrUw+lMB9zrKNeuDl0dqStCPXazutblU9M6Sve7ngaf6B+8XnNtfjb47T1u27coxTtEhh3TfobA04u2m2zwoSuFuof8MF7fXw62Nc0B6oWTD+0HXnqHu7BtnC/WACdwt5x/25TP/39nj3siC3ZsH+Yzf1UOmSYd4uBb1PBX1kk3al69UpqxS/Lc17aFiRwq6G+96M/fKPy6uVL6FrO8QoJqJ0nqeya162LkFv/zhdM5eu087d6QorWkSxtSJ1U78OatuotibNWamhr45y4xQ0cLfxV27cqq8mztX0JeuUmLzTrRi3MN+eJQv0r+rRWhXKlAw4T6vv/uXEufr5zyVuxb2nlrythI+rXUX9zzhNZzavF/KSMr6T8cxh9LTFbqW+veCx1fq22v7KHq3VuVmMihUtUtBbSn8EEEAAAQQQQACBk1SAwP0kvbFcFgIIIIAAAgiEVmDkpAV67M1xblALyJvWr65GMVWUnLrbrXq3QP6l+y5Q68Y1s4Wwz3/yqz79ebb3d7b6ukOzaPezBda+4fRl57XQXZd3yRbY/7VovW4f9q3SM7JWNNuK85aNaroa7bba3VbLP3JDd/Xv2sR9vnJ9kr6btECZmQc0Zc5qb4jeIi5KcXWySo00jqmqnp0aun8vjU/UHcO/887DAmsLtsPLl9KKdVu1YOUWt9rd2rntG+jxm3t4V7r7Bu5RVSro4MGDbj6ea9y7L1O/zlrlPb52tYp6/YEBqhpRzutRkMDd9xw2z5ZxUapWuZwWrtzsrsPzQsNeWgy7o7c6t4jxnieYwH3K7NW6bwG9LyQAACAASURBVMSP3vl6rsM27vQ/xzX92uq2izt5Q/2C3qeCPJ0WWr8wcbkWbMr6ZkT5ksV0WetaalUr3J0/dU+Gvpy9Xn/FJ8tWwXuarXDv07S6zmtULddvTxRkHvRFAAEEEEAAAQQQQACB/AUI3PM3ogcCCCCAAAIIIKAn3vlFX/8yz0ncNKCDW2ntKR1j5TiWrE5QTFQlWTjraRZI3/38KBfgWkh/Tb82uv78dt7A2la/fzJ6tl7+8ne3atb6PHV7b53TLtY7xmdjZmv4B5Pcz+d1bOgCb1stbs2tHl6/1ZWmsbIcvi2YgNleEgx59nvNWLTOHXrJuc3dKnvf0jGbtu5wfZatTXQrul97YIArrWLNfzW9zf+2izrp8p4tvGMsWZOgW578xpWMsTZi6Pk6o/k/QXhBAnfP9V1wVlMNuaJLthXmqzdsc2G5vXCwZivy7QWIlamxlp+Hre6/6X9fa+3m7e4+3H3FmbqkR3O3EtvTFq3aorue/d69nIiKLK83/3ORqv398uBQ71Mwf1p/rErSB9Pjlbn/oMqWKKpbu9RTbOQ/3zTwjPH7qiR9MmOt0jP/+SaFTb9pjQpuQ9UyxbOXBArm3PRBAAEEEEAAAQQQQACBggkQuBfMi94IIIAAAgggcIoKDHt/oj4fO8ddfaDSMf4s+zL266FXR2v8n8vdR54a576BvP3eQveHXxujsdOWBez31fh5+t+7v7jPfEvH5Hcb8guY7XjfVdkN61TRK/dfqIrlcpb2+Hj0LD370WR3yruvPNPVSbfmH7gHWqGf3zwKGrjbtwOG39knW9jusfC9HgvNXxp6gffbBPnNw/cbDFYy5n+39cxRs95ecFi5mW8nznen9H15cKj3Kb/7aJ8/O2G5Fv29uv3M2Mq6qm3WNyQCtQ+nx2vy8q3ZPrKV7nZM+5hKwZyOPggggAACCCCAAAIIIHAYAgTuh4HHoQgggAACCCBw6gj8Nme17n3+B29pl+jq4W7FepeWdV3tdP+WlJKm6x7/wq2Ytvb04D7q1vafleu+/S24vn34t26Ve9VKZfXGQwNVq2pF18U3kLafK1UorUF9W+uctg3cyvbcWn4Bsx331nd/6tUv/3BD2PW0bxodsPTI0jWJmr10g+vnu+Gqb+Bu5VfefGigG8e/+X47wH/D1oIG7nk5Wt31O58ZqdlLsuZ6y0Ud3TcKrOXlsX//AT365lj9OGWx69ukfjXvKn7/a5m+YK1Wbdjmfj306q66tEeLw7pP+f0FpezJ0PBxS7VlR9bGoQOaR6nnaVnfMAjU5m9M0eu/rZaty7fV8Ft3pqt9TIRb4R5oM9/8zn+ifW5lhTzfAMlv7vb3tn3nbu3/uwxP+dIlVDws+7cAMjL3y0ojWc14GgIIIIAAAggggAACwQgQuAejRB8EEEAAAQQQOOUFLMizsiEjPvst2+antpK6c4u6GnxZZ1mNck/zDZKt3MsbDw1Qg9pZNdT9W15989rI8/QGNVwJmCb1qucIU4MJ3H2D8GBvcG6Be4uGUXrxnv6y2ur+zbfcyuEE7lYe5o0HByq2duWA0/Vfge57rrw8/D8L1sI3cD/U+5TfufwD9/7Naqhv0+q5HrYuebee+WWZ9u0/oGva11HG/gNqVTtctsq9IC19X6ZS0/YqUAid3zieYz39SpcIC/iNBN9xbGPSbybP1y8zl2nbjt3uo6KFC+u0mGrq1aGR2jeOdqV+/Fvi9l16b/R0TZi1QttS/9lQ1v7merZrqJv6d1CZktmfyb37MvTxuFn6cMxfbu8FT3N/y83q6p5Lu2pxfIJ3o1jb2PXJG3vnd9l8jgACCCCAAAIIIICAEyBw50FAAAEEEEAAAQQKIGAr1q3Ei21YaitkPc1W1d5x6RluxbP9+1AD99xCZasb/vIXv2v070tyBP4Dzm7mgnfbLNTTjnbgnlvJHJtPqAL3/F5cHMvA3eNe0PuU36OXlp6pYeOWakNKVg386EqldV/3uFwDdE+998IqpEEdotU2OnAZGQvFPxo3U+sTtrvSOVec20rVK5XTFxPm6IMxfyn579DbzhlerpSu6tFaA7s2U4mwf54x/7mv2LBV//vwFy1csznb34bVwW8YXUWPXtNDMdVzzmfO8g0a+toP2c7pO3btKhX15n0XK6J86WynnDR7hR59d6wsrM+t9enYWA//61xvWL8leYeGvPS9lq1LzPUYu14L6y2Ut0bgnt9TyucIIIAAAggggAACvgIE7jwPCCCAAAIIIIDAIQgkJu/S+OnL3Kanm5N2uBGKFyuqp+/q4zYFLUhJGSuBYhuLpmdk5igp4z+1HWl79eusVfrox5la8fcGodbHd7W1/RxM4O5bUiavwDw3Ht+SMkcjcLd52KaxfTo3DjilUJWUueic03X/oLMPqwRLsPcpmEfPty67rfHOrUSMbZb63IRlWpG4S6XDimrI2bGqE5E9pPacz1Z23/7Ct5q3cqP71X+u7q4p81bp17mrcp1Sg1qReu72fqoaXi5bH3vR8cm4mXrl29+1L3N/rsfbC5Pnb++vZvX+WaFvq9JvfPpLrdmc7I6z0i1N61ZXsaJFtDh+i/s7unNgZ/dCwLfNW7lJd700Uqm7sl5E2Or0+lGVVT8qQhuTdmjR6s3u2xavDBmg2JpZ34iw8jD3v/6jJs9Z6R2qRuXy6tm+kaKrVtSc5Rv18/QlbtW7vTSzb7VYI3AP5imlDwIIIIAAAggggIBHgMCdZwEBBBBAAAEEEDgMAdv09JmPJss2zbR2ybnNdd+/zpL/pqm5bfZpod7TH0zSl+PnuuNz27DTf4oHDh7UJ6Nn6bmPf3UfdWlRV0/d0cu7yj2YwN23drwFna8/OFCNYqoErXEsAve8No713TTVXn68dN8Fat24prue/Dx8V+FbaaDXHxigqhHZg+WgYXw65nef/Me08Pr9P+NVtHAhXdGmtgv91ySlacTkFUrdk+G6W+heL7KMBrWvo6rlsvYP2JWeqbf/WK0FG1Nl37uIiSitoefEKSyXUjL+gbuF6SvWZ222GhVZQY3rVFVC8k5XWsVKsHha+9Oi9cytfbOtdP9l5nL9563R3rC9TrVwnd+5qSqVL6XVm7bpuykLvKvXWzespRfu6O89/o8FazTkpZEu3K5VpaJev3egqlQs6z3fuoTtrm9kxX/2K7D5DB4xUn8tWef61Ygor+G39FFc7X+e3c3bdujPRfHqf0ZT74uTP+av0T2vfO+dZ8/2DfXgVedku5atKbs09NUfNH/VJu8cCNwP5cnnGAQQQAABBBBA4NQVIHA/de89V44AAggggAACBRCw8HHctOXqd2bjbJukWkD65rfT9PrXU91onsDd/j1ryQbdNuxb7U3PCiwvPLup7rnyTG8obmHs52Pm6NmPJ7sSHLZK1zYFPat1fe/MLBj9ZsJ8dW8XmyMAHjt1qe5/6SfX91AC95Sde3T7sG+1cNUWN4bVYX/i1p5ulb1vszB05fokxdQId+VHPO1YBO527l6dGuq+QWdn28hy2dpE3T/iJ8Vvylop3aZxLT13dz9v7fD8Anc77uYnv9GWv7+tEOgcNq7dyzWbkhUXXSXbCvhDvU/+j+D4pQn6YuZ6HdRBdYyJcKG6he6j5m/Sjws2KdOnjJH9vmSxIipUqJDSM/Z7P7N67dd0qKPWtXNuYOs5n5WUsRXi0xev9U4hUHBtK8gfeXeMfpu32vWzld9P39rX1Tq3tnN3um559isXzFvr3aGRHrq6u1uh7mkbElN0y7Nfa2NSqtuUdMSdF6hVXNaLEFttfu8ro2R/C3b+V+8e4AL/vJqVoLHV+XZPbT6PX3eezm0Tl+cx9uETH47Xt7/Od/1yK1Njny1fv1W3Pve19yVBs3o19NLgC/KtQ5/vBOiAAAIIIIAAAgggcEoIELifEreZi0QAAQQQQACBwxUYOWmBHntznAvFo6uHq0VclAv75i7bqOXrtgYMzC2ofv6TX/Xpz7O9p7cyF1Z+xf53+sK1Wr8lxfvZZee10F2Xd3Hjeprvqu0akeXVqlFNF/wtjU/U/OWbvGUvrH78oL5tvMflFzB7Olpofvfzo7wvBezcTWOrKy460l3TkjUJWrVhm1tV7b8C/mgH7lajvkRYUdmLAvt3m8Y1Vb1y+Wz3wK6rcsUyGjH0fHcNnhaMh33LYNj7E731xz3niKpSwX1jYf6KTVq3JUVVwsvkWAF/qPfJ/7l8atxSLU/Y6X5dtkRR3XxGXcVVzVppP2bxFn0/b6OsdExuzVbG925SPc+NVT3H/vuNHzVuxjL3o20sOmLw+bJw2b9tStqhm5/9ShacW7ugS1O3MtzazKXrdceL38oCfKt9/tbQixVdLWfQ7xt233ZBJw3q1dYdvz4xRTcO/1IJ27Ou2ca4+rw2LrivUKZkwMv8/JfZevqzSe4zC+nffeDSHPXd/Q/cnZ6hO1/4VrOXb3Af2er2/17XM+D49ndrLwGsxI41AvdcHzc+QAABBBBAAAEEEAggQODOY4EAAggggAACCOQjYGHtvS/8oD/mrsmzZ6DA3MK7d0ZO19vf/Zlts1PfgSzEv6ZfG11/frtsK8ht1e/w9yfqi3FZ5WZya7a6/YnbemZbgRtMwGzj2Qr9PxfE6z+vjdG2lLQ8z2Mr9B+4tptsE0xrRztwb980Wted31YPvvKzdyW6/4StDMz/buup5g2yB8fBeJi3vVh5/pMpsnrwebUhV5ypK3u1dF0O5z75n+PJsUtcDfaiRQrp8ta11aV+Vv1xT1udlKaPZ6zV2uQ0d+88ze5IRJniuqx1LTWLynuFuOcY38C9baParr66rUAP1HwD8xaxUXpx8AUqVbyYfMNvK0Pz3+vOU8niYX+7HNDKDUluU9NJs1fKSs9Y8w3s7Rre+fFPvfH9VOfoafaMxdaKlIXzNjf7G/G0t0ZN0+vfZ32jJNgw3L+Ezk39Ouj6vu1zvcWvjfxDb//wZ4HOkecDw4cIIIAAAggggAACp4wAgfspc6u5UAQQQAABBBA4HAErJfLbnDX66bfFWhKfINs01ZqtVG97Wi1d3rOlmsVW94bR/ueyley2gnrSzJXamJjqPo4ML6MzW9aTBfW1qlYMuEmnBfYzFq7Tz1OXaNbiDa6utq08t9XXTepVdeft2KxOtlXxNnYwAbPvHC2Q/On3xfpxymK3GaunDI6tOG4eV0N9ujRW+ya1j2lJGc/GrHb9H4+epR+mLHKWtirfVrPbHHt1ahSw9EdBPLal7tZ3Exdo3LSlrnyMZ/NMu18dmka7TVtPj6uR7V4f6n3y3AML2belpWvm2u2avX67q80+tHucKpQsFvCxTdmToTnrt2vHngwVs28l1CivqIqlCvSI+wbuviF4oEFyC7l9fx/syf1rolvOPmnOCj350S/eMi6+Y3U5va4eu/Y8bwkh33M2iamml4dc6Fbo59X8A/fr+rTTzf075noIgXuwd5N+CCCAAAIIIIAAAv4CBO48EwgggAACCCCAAAIIHEOBpF3pen7iciXsSFdUxZLalLpHdSqV1r/PbXhEZ+UbuOe3Meh7P03Xy9/+7ubju6o8v8DdVqpXKFsyW013q/9+/xVn57i2jMz9mjJvtT74eYaWrE3wlvaxjgPObKb7r+jmXkqNnbFUD7yRtXdBRPnSeuu+i92Gq3k1C/Xvf/0H7yr7vFb0U1LmiD52DI4AAggggAACCJz0AgTuJ/0t5gIRQAABBBBAAAEEjlcBC4JfnbJSs9ZtzzbF/Fa4h+J6fAP31g1r6YU7+qtEWOAV9b4lZXzDat/w22q3Ww13+1bE4baUXXs04qsp+uGPRd4NVT212q1MzU3PfKntO/e4bxk8ePU56n9Gk3xP+ePURXrs3bFuvLxq1v+1ZJ3bUNa+FWEt2LI1+U6ADggggAACCCCAAAKnhACB+ylxm7lIBBBAAAEEEEAAgeNV4M812/TJX+uUlp7pnaJVLG8fE6FrO9QJWGooFNfiG7iHFS2iZ27tp45N6+QY2n/T1H+d10a3DzjD9fMNv620z+PXnadz28QVaHoWrpcrVSJbnXYbYGNSqq576nMlbt+lquHl9N4DlyqyYhlX4uffr/+oibNXuPOUL1NSz9zaV1Zb3tPsRUb8lmS3Ar5sqaxyM9tS03Tj019qzeZk97NtuDr8lj6Kq13F/WzHTF2wRo++NyZbaRsC9wLdTjojgAACCCCAAAKnvACB+yn/CACAAAIIIIAAAse7gAWBW3elK7x0mIr6bB55vM+b+QUvkLBzr974bbXWbkuTZ+tQK5/StEYFF7qXKR54M9Pgz5Czp++qdfu0SnhZPXVTbzWtW93bOXXXHj3y7hj9Nm+1+52tXn9lyADF1szazNXC78feG6PR05a4n/1DbM9Au/fucwF5p6YxqlCmpHd8T3i+bH2iLj6ruTo0qaPSJcKUtnef3h893Y1rK9IbRVfRq3cP9IbnG7em6tbnvtb6xBQ3lm2q2iSmumpGlte+zP2au2KjklLSNOSSM3Vptxbe802YtUIPv/2z9u7LWr3uW/LG5rjz781ya1cN15bkHUrfl+muybO6/nC8ORYBBBBAAAEEEEDg1BAgcD817jNXiQACCCCAAAInoMBfa5P11ewNSk7bp1JhRXRPtwaqFX745ToOlWJNUpre+H2VC/8rlymuGzvVVZ2I0oc6HMf5CWQeOKhPZqzVH6uSZP/2NLO+tmMdxUaWDalZoPrrFkDH1KikuFqRspXti+MTsoXTN/broGt7t8u26j5H+F2okCIqlFaj6KpK3L5TW5J3KmXnHjf3R645V707NPZehwXmNw7/Ugnbd+Z6bbb6/pFreqhH2+wr521uVpfdzp9bs+D8tXsGqErFf+ymLYzXw+/8HHCDVhvHNmm98txWuvfVUa5sje/q+pDeAAZDAAEEEEAAAQQQOCkFCNxPytvKRSGAAAIIIIDAySAweuFmfT1ng7sUW+F8rAP3Zycs16JN/4SbjauX191nx54M1MfVNcxet10fzVir1D1Zq7CthRUprN5Nq6tX42ohKzHjG7j363Salq5L1LJ1iQEtLIgf2PV03XVxl2wboHo6W2mZoa+O0tqE7LXo/Qc7q0V9PXFjL1mIbs3Kxjzz6ST9uSjerUz3b7WrVNR9V5wtqxsfqNmq9K8mzdPnE2a70jOeZmVmzm3TQIN6tnVlaPzbrj3p+nLiXI2ZvtS9FChSuLDq16ysq3u0duey+u1/LFijAwcPuLr27RrXzrW+/XH18DAZBBBAAAEEEEAAgWMuQOB+zG8BE0AAAQQQQAABBAILELifuk+Ghe22merKxF3/lJiR1LBaOV3fMUblSwbe3LQgYr6B+039OujKHq1ceP3p+Fne8NqC8eaxUbqxX3s1rVsjz7A/I3O/psxbra8mzdU6n+C9eLGiah1XU706NHJlX6z8i3+zsklWy92O27wtVXWqVVK1iHKutjsNAQQQQAABBBBAAIETSYDA/US6W8wVAQQQQAABBE4pgeMtcKekzOE/fhYsz9+YognLErUuebf2HzyoCiWLqWWtiuoaG5ktSLe+383bqHGLt2jf/gPek8dElNbd3RqoZLGsVeKH2nwD9+v6tNPN/Tse6lAchwACCCCAAAIIIIAAAn8LELjzKCCAAAIIIIAAAsepwPEWuB+nTCfMtJJ2peu131YpPumfjVF9J1+8aGH1aVpd5zXKXjZm4aZUvf9nvKvlb32u6VBHrWuHH/Z1+wbu3ds00JM39j7sMRng8ASWrLGa+Zk6PTbvbxMc3lk4GgEEEEAAAQQQQOBIChC4H0ldxkYAAQQQQAABBA5DgMD9MPCOs0MtbH9+4nJtTt2b58wKFZI6xkRoUPs62cq37ErP1HvT1qh2eGn1bVo9JFdH4B4SxpANYhvL3j7sWy1ek6AeHeI0+LLOqhyg/nzITshACCCAAAIIIIAAAkdEgMD9iLAyKAIIIIAAAgggcGgCKXsyNHzcUm3ZkXswaxtoDuoQrbbRlfTk2CVakZi1WWSHmEq6rmNMjhP7BvdVy5XQ0O5xroyJtenx2/Te1HhXssQzbuUyJfTJjLVam7xbBw4eVP9mNVzIG6ivzcG3ZR44qPFLtujXFVvdimz72Sp2lyhWRFXLl9DZDSLVvk6EN0y2sirP/LJMFih7zt+4Wnl9M2eDZq3brrT0TFfD3D6rE1FaA1vUlJVUsXIr09YkaeziBG1O3ePOU7RwIYWXDlOv06rpjHqVc70Bdq4xi7doRnyym6Ndo20KanXRm0WVV7+mNUJSI90zAZvrCxOXa8HfG87aBrhWQsbuQcb+g5qzIUVbUvd4a7XbXPqfXkO9T6t2aA9RkEe999N0vfzt7643K9yDRDtC3ewZefmL3/Xu99PdGUoUL6Zhd/RW5xY5/56P0BQYFgEEEEAAAQQQQCBEAgTuIYJkGAQQQAABBBBAIBQCxzpw71g3QtPWbNPejP3ucizEvrxNbXWpXznfwN1Wcb84aYU2puzJlSK6Umnd1z3OlUax5h+4D2gRpUnLE3NdCV6uRDHd0ClG45YkaMHGFG9I7XtCC6ytNEu/ACvB/1yzTZ/NXKedezNznaO9HBjQPEpnNYgMxS3VH6uS9MH0eGXuP6iIMsV1W5d6qhVeyju2ha2/LEvQd3M3et2t39BzGrj+R6pNmLVCQ18d5YY/3MDdriFtT7pKlQxzLy9oBROYtWSDbhv2rfamZ7hNZe+9qqsu7t48z01qC3YGeiOAAAIIIIAAAggcLQEC96MlzXkQQAABBBBAAIEgBGxF9+ez1mvbrnSl7s10q7etFS1SSLUrllaxIoVUtEhh9W5STbGRZUO6wt2CUgvYfTfotPD5pjNi1LRGhXwD9w+nx2vy8q1uvha5ViwdpsgyxbU7Y7+2pO51q9AHtojSuY2qeiV8A/diRQqrXImi2pa2z4W2kWWLq1zJYs7ANyC3sH5f5gEXtpcOK6rqFUq4zxN27nUr360FCqynrd4mm2N6ZtYGpJYLh5cKU+UyxbV1V7qSd+/zHm/nuKpttNrHZF/BH8QtzNHl5ckrNXv9dmd7SatauQb5vvOz67+kVU11i6tyKKcM6pj8AveV65P08GtjtGLdVvXtcpqGXNFFpUuGZRvb+gz/YKIWrNyiqpXK6u2HL1al8v+8TLDOSSlpeuT1Mfpr0Xq1blxTj93UQxEVSgc1xxOpUzBega7HU0pm4aot7uPLzmuhuy7v4v7OaQgggAACCCCAAAInngCB+4l3z5gxAggggAACCJwiAsHUcA9lSRkPa1SFkq6kiYXs+w8cVJHCWUF8fiVlfOdyelQF3X5mfe8KXQvbLVBuUqO8t5yNnc83cPecv1LpMF3fKca9ULBmAflzE5Z5S+fY7yyQttIxVu7Gs6D6q9kbNGbRZhfEW3g/qH202tXJCsztmwNPj1/mfYFRunhRXd66lvdz6zN73Xa3Et0T7ltoP+TsWFkZnkNtO/ZmaNi4pW7FvpWSuadbg2yr233HtZcFdp2LNu9wv86tRNChzsX/ON/AvVurWD11Ux+v5b6M/Xro1dEa/+dy72GP39xDfTo3zjbM1HnxuvWpb9zvoquHBwzcR3z2m94bNcN73KC+bXTHpWeE6jKOi3GC9fKfrH8pmS4t6uqJ23rmeLFxXFwkk0AAAQQQQAABBBAISoDAPSgmOiGAAAIIIIAAAkdf4FgE7v4lX3yvOr/A/alxS7U8YWdW+OpXOiY3Pf/AvVRYEd3SpZ4aVS2X7RBfC/vAaqDf0rletpIba5LS9NyE5Urbl1UuxsrC9Py7DvovSxP0+cz13nrtVpM+0Oaj45cm6Iu/+9kq/fObRx1WLXXfEkElixXR7V3rK65K1ouEQM33Oo904J6+L1PpmZkqVyrnC4VgA2QC96y7GKyX/z33LSXToHakXhzaX1XCc38+jv5/hTgjAggggAACCCCAQEEFCNwLKkZ/BBBAAAEEEEDgKAkc7cA9vzIm+QXuo+Zvkv2/bUJqzVZ0t40O19lxVXJdJe4fuLeqnRWk+zdfC//V656+/vXvz6gXoUHt67iP3/x9tax+uzVbQX/vOXGuZI1/8x+jcfXyuvvs2Bz9UvdkuE1Xy5W0DVDD3TcAAjXfFe7Wo0fjaq6sTm7N9zptg1mrn3+sWjAlUoIJ3Ckpk/sdXLt5u/771jit25KiEUPPV1x0aPYNOFbPDOdFAAEEEEAAAQQQkAjceQoQQAABBBBAAIHjVOBoB+5hVoalQ7TaRgeuW55f4G6lX96ftkYz1iZ7a6EbrQXNVcuX1EUtotQsqkI2bd/A3foNbFlTPXxqvHs6B2PhH5b7rhD3LXdTN6KMHujRMNcNKfPra5vDPj9xuSsTY3NuHxOhazvUyXU8Tw13u5ayJYrqxk511aha9hX89pnVpX9u4nL3LYH87sXx8sgGE7gfL3M9XudhL6hSd+5VxXIlj9cpMi8EEEAAAQQQQACBAggQuBcAi64IIIAAAggggMDRFAgmZA5lDff8Qt78AnePzbwNKfr0r3WyYPrvPUzdR1ZrvU3tcP2rfR3ZpqTWfAP3vM4fjMWRCNzrR5bRv89tmO22j1m8RV/NWu+9NqvxPrR7XLba9L4H+LrZ761+/PnNaqhrbKQ3pLcvBXw0I15TViS5bwgEW5LnaD6Pgc5F4H6s7wDnRwABBBBAAAEEEDjeBAjcj7c7wnwQQAABBBBAAIG/BYIJmX0Dd9sg9IZOMTn83pu2Rr+tTHK/9w+Hgw3R7diC9LX+q7bu0oRlibIAfk/Gfnd+K1vjWz/9aAXuwZaUSUvPdJucbkjZ4+YbqKTMH6uS3OaqmfuzXifERJTW0HPiFPb3SwT/G2Bh+jtT12ja6iRvSG8r48uWKKaq5UvIXj0k7krX9rR97nN7GXFNhzpqXTs8x73ck56hoS/8oN/nrnGfvXL/hWrXtLamzFqld0ZO19L4RGXuP6AypYqrq9NHcQAAIABJREFUQ9No3XJRR9WuVtH1Xb8lRR+PnqVfpi9X8o7dKlG8mOrXjNB157fTGc1jcqzQzy1M959DoD/YCmVL6o0HByq2dmUtX7tVNz7xlVJ27pHv7/2P25eRqUkzV+njn2Z6ryO8XCl1axurK3q2VM2qFfTZmNka/sEkd+jQq7vq0h4tcpzeM84no2dpxfok7U3PcB7d2tTXlb1aqU6NSvp8bP7j2H1bGp+g90f9pZmL1zsza5HhZZytZyzPpr3BvnzwjPvluLmaMnu1G7dw4UKqEVleXVvV06XnNlfViJzfgMjr3r/xzTQtX7dVBw4cdOPY5rZmVrpkGP89RQABBBBAAAEEEDjKAgTuRxmc0yGAAAIIIIAAAsEKBBO4+25UGqhUiq0yf+aXZUrcme5OezQDd8917krP1EuTV2hF4i73q9gqZXV/9zj376MVuPtvmtrrtGo6//QaOW7F1NVJ+vDPtdq3/4B7OWD11s/1K3FjgenIeRv164qtiigTpqvaRqtWeCnZCvtXJq9Umzrh6tagSrYA28rtvDZllRZsTMm26t9/ArbKv1+z6jqvcbWAj4l/6Privedr+sK1+vTn2QH7V65YRi/e21/L4hM17INJLnz2bxb23ntVV13cvXm2OR/NwH3dlu26f8RPWrImIeB1FC1SWHdceob77LmPf3X/GyhwD2Yce8FQqkSxPMfZuTtdz3w4ST/+ttiF2IGazen5e/qr0+lZ+wQEE7gHO65dq71MsHN4mv+9f+auvpo2P17fTJgfcH5N6lfTc0P6KaJC6WD/k0M/BBBAAAEEEEAAgRAIELiHAJEhEEAAAQQQQACBIyEQTOD+yYy1bhW5tVJhRVx98CY1yrufLei2kHfplh25lj8pyKr1/PpaoD5xWYL6NauRbZNUC6gtcJ+7IcXN61gE7mbx9PhlWr89a5WyrSK/sHmUusVV8d66xVt26M3fVss2OrUWUaa4hp7TwP1vfs13FbsVdm9ao4Kr624bx3qaJ6gft2SLLID3b3aey1vXylHn3reff+hqYe/U+fHu5UDT2Opu083FqxM0f8Umb1Bsq8r37st0YbsF8B2aRbuff521yhvA2yr41x8YkG1ldW4B8r6M/fp24nytT0jRpq07NHnmSjfFsqWK65x2DVSieFEVDyuqi845XVUrlc13hXtC8k7dOXyklq3Neo6teeZp/7Z5bN2+y60Ct/A4MTnrxY1/4B6qcdL27NODL4/Wr7NX5Tkfsx8+uI9KFi/m+uUXuAca11bttz2ttnbtTnffWrD/tRboJYj/vW8RF6W5yzd6731srcqatXi9W9XvaRbcD+rbJr/Hl88RQAABBBBAAAEEQihA4B5CTIZCAAEEEEAAAQRCKRBM4D5nfYre/H2VN8C14DWybHGVLFZEm1L3uN+7khcH3f8d0RXuH06P1+TlW91GolanvFr5EipUqJC2pO7Vzr0Z7vz2Wa8m1XTB6VGO6mitcLdzTVu9TTZHT9jtW9Zlx54M9y0Aq59uzQJ5W7nePibwBrL+93lGfLKsdI9vkF65THFd27GOYiPLZutufeas367Z67dr195MhZcurjbRFdWoWnkVLWyzyr0FKucSXT1cT93RSw1qR7oD7RKs9MrTH2aVXrFmAe7dV5ypS3o0dwGttQUrNuvWp76Rrbq2NmLo+a60jKflFyBbv2D65FVSxub68he/693vp7vTWpmbe648U+ef1cQ7T7snY/5Yqv++PT7bCn3fwD1U49gcRv26SI+9Oda9sDC32y7u5MrHeFab23y+/mWe6kVFqEXDrOc4GIsvx8/VsPcnunEDXacF8rZ6315mWLMXGFYyyFaqWwt07+vVjNCwO3orJirrObVyQk9/MEl2Lmvtm0bLVsLbin4aAggggAACCCCAwNERIHA/Os6cBQEEEEAAAQQQKLBAMIF7oPrgviey4Lhj3QgXNlsd9SNVUsbKqQwbu1QJO/fmeZ1xVcrqzrNij/qmqZ5J/bU2WR/PWKudezNznae9LLCV5lYTvyBt9rrt+mjGWqXu+adsi5WI6d20uno1rpajRnpBxvb09Q9d/UNZTz/fkNt+17dLY/3n+u7ZSpTs3puhe54f5cqSWPNfMR5MmB5Mn7wC920pabrhia+0esM2N4dLzm3uAvciPqVU7PeBXiL4zjdU4/j7BnLL7b7lZZG6a697ubFo1ZY8r9Pq3N8+7Fst/LuffUvg/kFnu2fHf272LQB7SWLfavBtNo/bh3/rgn17GfP2wxerUvlSh/K4cQwCCCCAAAIIIIDAIQgQuB8CGocggAACCCCAAAJHQyCYwN3mkXngoH5YsEm/rdiqVFtJflCyoLdORGkNbFHTlTV5evxSbUvbd8QCd5uHBc3jliRo7obtSk7b513tbau2q5Qroa6xkepcv3K2VdxHc4W7555ZeZkxi7fIVqXbPG3Fsq36Ll+ymNpEh6tHo6ru34fSzODVKSu1MnFXtg1SG1Yrp+s7xhzyuJ65+Ieu/bs20UPXdssRUPsH7v6r1z3jPfHOL261tjULu+/711neyw4mTA+mT16B+4KVm3Xz/76Wre62DT5fe2CAmtQLXL9+c9IO3fDfL7UhMdXN0TdwD9U4/ud4enAft2lrMC0vCyuXc+P/fa3UXXvyvU7fjWEb163qVrmXL1MiR+B+dZ/WuvPSzjle5AS7SW0w10QfBBBAAAEEEEAAgYILELgX3IwjEEAAAQQQQAABBBDIVcBeeHw3b6PGLd7iNl/1NAvxB7WPdvXdD7X5B+4PXNNNA89plmO4YENX38B9QLdmevDabt6xggnTg+mT11x8j7d67288NFC1qlYMyJPXivxQjeM71/xeAPhPMi8L38+sXr6tOs9tM9Pc+vrf+9xeBmxL3a3rHv9C8ZuSZfX733hwoGJrVz7UR47jEEAAAQQQQAABBAooQOBeQDC6I4AAAggggAACCCAQjMDCTal6/894t4re02y1f9cGke6bB/nVaw90Dv/Q1VY/2yao/u1kDNz9r913hXtBAve8xvF1K16sqF7994XZ6rTndd+PRODuWxIm2HtP4B7MXyd9EEAAAQQQQACBIydA4H7kbBkZAQQQQAABBBBA4BQXsPI170xdo/kbU1ypH2u2ZWm9yDK6oVNdVSodViChYEPXEyVwL0gpmKSUNLdye+3m7c7sUEvK5DWO/2eP39xDfTo3DuoehaqkzA9TFunh18a4c+ZVUia3ly0E7kHdLjohgAACCCCAAAJHTIDA/YjRMjACCCCAAAIInAgC+zIytX//AZUsUbDg80S4NuZ45AR+W7lVPyzYrG270l2tdtuctmHVcrqoZU1XJ9+3WdD+8+LN+mH+Jm9de/u8bImiurRVwTZnPdkC9+079rjNRJesSXBkuW2aap99OX6uhr0/0W0Gas03cA92U9L8xtmXsV8PvTpa4/9c7s7R6fQ6Gj64j0oWz7+mf0E2TbXNUO+9umu2TWztfFbLfuiLP8jGsuZbpz3Ye0/gfuT+7hkZAQQQQAABBBAIRoDAPRgl+iCAAAIIIIDACSOQmblf7345WU+98r1q1YjQU/++TO2a18s2fwvZP/rmN33y3e/6dfoSffTCrbqsf8dsfQ4ePKhR42fpkee+cr9/bMhA9T2npQoVsvXJtPwETlY/C88/mhGvKSuS3Gar/s02q+3eqKrOb1Yjx2aWq5PS9M7U1dqcutd7mG3W2rl+hK5sE52jfyDjYEPXE2WFuxG++/10vfzF7+5ySxQvpnuuPFPnn9XEbWRrzZzHTl2q/707Qbt2p3tZfAN3+6XvZqOHM46F3Xc/P0p70zNUuHAhXdOvja4/v53CihX1ntuC8R1pe1Utopz3d/nVsx/16yI99uZY98LAxr3t4k66slcrb+hu/116/pMp+nzsHDdm2VLF9fqDA9Uopor7Odh7T+Ce33+d+BwBBBBAAAEEEDiyAgTuR9aX0RFAAAEEEEDgKAvMWrBG/a59WpsTU9yZL+zZVm8Nu17ly5byzmTP3n0a8vhHevPTCe53gQL3tRuTdMUdL2vqrKyVrh1axurjEbepdo2Io3xFJ+bpTla/7+dvcivVPWG7BezWfDdHtZi4ec2Kuqlz3Rx12q3EzEfT12rmuuRsJWY61o3QNR3q5Huzgw1dT5TA3S7YyrjcMfw77yp3+13limVcbfpiRYto+sK1Wr8lxYXxJcKKKmXnHufkH7hbCP7gy6P16+xVXsdA41ht9pioSt7z+Y+Tuf+Anv/kV33682zvOOHlSqnNabXcJqQLV27W0vhEtYiL0nN395Ntrmotv8A9r/l5jt+6fZcbywL5e6/qqou7N/e+iAn23hO45/tnRAcEEEAAAQQQQOCIChC4H1FeBkcAAQQQQACBoy1A4H60xQOf72QM3NckpWnE5BVK3ZPhVl93qhuhK9rWVpFChTRhWYJGztuo3fv2u/IyV7WNVvuYSrnejMnLE/XN3I1KS890fUqHFdXtZ9ZTbJWyed7AYEPXEylwtwvetHWH7nvxBy1ctSXg9ZcpVVx3X3mmFq3crK8nzHd9/INy+13yjt16/I1x2UJ33wGLFinsxtl/4ICe+XByruPYavN3vp+hd0dOlwXwgZqF4ha4d2lR132cX+BufSx0f+bDSRo1ZZG3NI7/2IFW51ufYO89gfvx8d9AZoEAAggggAACp64Agfupe++5cgQQQAABBE5KgWBKygSzwv1kLYlytG76yej34fR4TV6+1RG2q1NJ13eM8a4+9qx8t+vu2iBSV7SpnS/1isRdeuXXldqxN8P17dm4mga0iMrzuGBD1xMtcLeLtpB70sxV+vinmW4FuQXdNSLL6+w29XVFz5Zu1fsT7/yir3+Z54wCBe72e/v2wbzlm/TJ6FmavnCdK0NjgX2HptG65aKOql2tYrbyM7mNY2PZynqrHT9p5kptTEx157XV7p1bxGhAt2ZqGFPFW/ommMDdjrcyOkvjE/TluLmaMnu1e0lg4b1da4/2cW7cyPAyOZ6DYO89gXu+f3p0QAABBBBAAAEEjqgAgfsR5WVwBBBAAAEEEDgeBYIJ3I/HeTOnYydgK9GHjVuqDSl7cqxGX5640wXnO/dmKq5KWd15Vqxb5R6/LU0pezLcZqr2c6D29h+rNXX1NvfRGfUiNKh9/mVljp3CsT9zMIH7sZ8lM0AAAQQQQAABBBA4lQUI3E/lu8+1I4AAAgggcIoKELifojf+MC57c+oeDR+/zJWTqVquhIZ2j1OFksVcoP70+GWyz8uVKKZbu9RT/cis1cmfzFirCcsSXdh+facYtahZMdsM0jMPuBDfgnkrUXNJq5rqFpe1QSYtp4BtYnr/iJ+85WKeHtxH3drGQoUAAggggAACCCCAwHElQOB+XN0OJoMAAggggAAChyuQV5j+x8zl6jzg0TxP8diQgXrojvNdn/8b8Z0eee4r92/f39vP/ueZ8vWjat+ivqZMX6IR743RxD8WamfaXnVp21AX9WmvKy84Q6VLFc/13DbemMnz9MWP0zRjzkpZDXTboLVN83oaNLCLzmzfSMXDimU7ftnqzbr01hGat2StmjWsrc9euUPhFUprxLtj9Ml3v7sxJn35sDq3ifMel74vQ5OnLdZ7X/3qPU+DmGoa0Kud/jWwi+rUrKzPvp+qKwe/4o7x31D205F/eD+74bKz9cxDV2jZ6k0a9toojZ08z833kxG3qXJ4uTz9fC/E5vTb9KX6ZOQf+vXPxdmu/eLe7dXjzGYqWSJrY8pAbdv2Xfp81FSNHDdTf81d6dztmk5vHK1+3Vup99kt8rQP5plL3Jmup8cv1ba0fSpZrIhu71pfDSLL6p2pazRtdZKKFCmky1vXVpf6ld1wtjmqhekbU/aoUukw3XtOnCLL/nP/bZw3f1+llYm7dFDKFuIHM59TsU/8pmTd8H9fyTYWtc1L33hwoGJrZ3nTEEAAAQQQQAABBBA4XgQI3I+XO8E8EEAAAQQQQCAkAscqcB/38QP6Y+YyPfbCNwGv46Le7TXi8atdEO3fZi9co8GPfiB7IZBbG9CrrUY89i9ViSjv7eIfuD88+AI999ZP3nHq16mqL18brKZxtdwxFsAPefwjjRz7V8DThFcoo//ec5FKlQzToLtfd33yCtyvu/QstT29nu578lMlp+xy/a+44Ay9/N9BKlu6RFCB+9JVmzT0f5/opwlzcr32jq1i9cKjV6vFaTnLrUyZsVQ33f+WzCJQa1ivhj59+XavwaE+ZPsyD+ipv1ej2xhWOqZJjfL6Zs5GWd329jERurZDHW9N9+/mbtRPCze7euKtalfULZ3rZTu1rW5/ceJyLU3YGdQmq4c67xPpuN/mrNbqDdt0/llNVK50iWxTX7t5ux59Y6zmLtvofm913f93W0+FFSt6Il0ic0UAAQQQQAABBBA4BQQI3E+Bm8wlIoAAAgggcCoJ5BW4r1izRd+N+UsZmZka++s8bzB9+fmddFpsTcd0WoMo9Tyruft3QVa42xijxs1UsWJF3fFxdatr2uzl2YLkt4bdoGsuPjPb7ViycqOuvecNTZ+70v3eVmb3OaelKlUoK/vMs+LbPhtyfS/9370XeVe6+wbu1SIrqGrlCpqzKN47foeWsfp4xG1upXxCUqpu+vfbGjV+lvdzC8vP7nSa+3nC7wvdHCwobxwbpT/nZM0nr8Dd+tlGl+bqaYOv7akn77/EBaF5+Vl//2u3wN/sGteP0qIVGzR64hxvkG9zfeeZG2UBuqdtT03TdUPf9L5AaBJXU326tVSpksU1d3G8Jv6xSHZfhv370hzfDjiUv4lv527QTws2uxXphWyAQlkbYNasWEr3ntNAZYpnhb++m6GWCiuiW7rUU6OqOV+0JO1K10uTV6plrYrq27T6oUzpqB+zOD5BD735k9ZvTdFZLerroau7q2we39woyARHfPab3hs1Q0WLFFad6uFq1iDrXs9eukG2uv3AAZOXW93+6r8vVMM6lN8piC99EUAAAQQQQAABBI6OAIH70XHmLAgggAACCCBwlASCqc8eTB+bbkECd+tvYfGLj16tmFqR7mozM/e7UisPP5tVlubaS7rqhUeucoGwtbTd6br94ff0wddT3M9PDL1Yd13XM1s4vHFLsm77z3suKPdfse4buHt4LfC+9eruio6qrAMHDqhw4cJu1fVL743VXY9/6LpZAD/8gct1wXltVLiwi45dmDlm8lx3LlsJ72l5Be6esf5z5wXqf25rVSxf2gXwnlXH+fnZyvhXPhjnTnXOGU31wqNXuRcVnrZ6XaLufPQDF7xbu/LCM9wq/3JlSrqffa//jDZx+vjF2xRVLdx7/NbkHdq5a6/3fhzuI2gB+fMTl2tz6l7vUMWKFFbvJtV0XuNqKlKokGauS9anf61ztd5NtmuDSF3Rpnaup7aV82G5bKh6uPMN9fHp+zJ110sjNX3xWu/Q917aVZd0a3HYp9q1O113PjNSs5dsyHMsC9ufvL2X2jXJ3fSwJ8MACCCAAAIIIIAAAggchgCB+2HgcSgCCCCAAAIIHH8CwYTpwfSxK8svMLbyLG9+OsEhBFqBbb+3MjG9rn7K1RXv3rmpC4UrVczaVHPGvFW64PpntTkxxQXWbw+/wYXW/u2jb37Tv+5+zf36/WdvdsGzNf/A/d+39tOjdw1Q0aJFsg2RlLxTV931qlvVb82C/Xtv7KMiRQpn62elUaxGu/X1tLwCd1sN/9Xrg11YHqjl5TdrwRr1u/Zpd+22Ov/Tl+/IVmveM97M+at10c0vuJcAdr6fPrhfVmLG2sr4BF12+wjZWKEqHZPfE+27ej2/vlZ25s6zYl3JmJOhHcnA3Xy279ijafPjNW7aMi2JT1BiclaZohLFi6l+zQj17txIPTrE5Sg3czLY5nUNy+KT9d83p+k/N7RXg+h/Xiid7NfN9SGAAAIIIIAAAieqAIH7iXrnmDcCCCCAAAIIBBQIJkwPpo8NXpDA3TYPHXzteSpky8l9WqCNTa1sjDUL629+4B33bwutu3ZopEJZxUqytYXL17tNUK35bt7qX1Lm+3fuVcsmOeucz1+6zoXWVvrFf5W8/7k2JWzXlXe+osl/LnYf5RW4X9izrd4adr3Kly0V8F7k5ef7EsG37rv/QP736tn/mHNP183/MytJc8egHrJ69w1iqntX7xf0T2XD9t2avzFVJcOKqE3tcJX+u1SMZ5x1ybv1xu+rsq109z2H3cG4quV0c+e63jIzBZ3D8dr/SJaUOV6v+VjOKzF5ty7/f/bOA6qqYwvDv0gHRWlSFFEBRbEX7L33GpPY0myxG2OLGjUmlqixxiRqTNRnib33XrF3EEVAkSK9V/WtPXiP517uvYAUQfes99aTe+bM7Plm4K31z77/nnIAp64+RdPapfG/uZ1ha5nxUu59xshzMwEmwASYABNgAkyACSgTYMGdTwQTYAJMgAkwASbwQRHIipielT4EJTuC+5ENU9C6SdUMLMMj49B/zAocPXsH1V3LYvPK0cKnXXX8rG6CJsFddWz5eJRl37T3TPGR3Ndd3ZwJickYO2s91m45JR5rE9yHfN4Ki2cMgJGhvtrwtfGTP5sxthdmjOmZ4bJCMai2vpoKwdatXgETh3VBp1Y1s+zfToVM/7nkiyv+EcKbnZquThFUsTMTtjAWJm/XmfbqNY55BuO0dyjC4pNFfxLaLUwN0LGKLZo5W0kFVLO6t9yPCcgJ0Jla8M8V/LD8nPj4u4F1MGNoQ5gY6UndyAoqKjYZpsZ60NdT/mYL02QCTIAJMAEmwASYABN4PwRYcH8/3HlWJsAEmAATYAJMII8IZEVMz0ofCi87gvvZ7TMlqxP50gqb4J4ZG7KcGTB2pVji+xDc5RcOCs7JKamiGO683/fgrtczpZNFVj10KUC+9doaiZtrL/ri0pMwURRVtVGWe4/q9mjhYp1BSKd3Q+OSYW6iLwR6bkwgNwj4BEShy6id8PaPxIDOlbF8cmshrFMjof3oJT+MXXASj59FwVBfFz8Mro/Rn9dSEuRzIw4egwkwASbABJgAE2ACTCB7BFhwzx4v7s0EmAATYAJMgAkUcAKZCcYUflb6UL+8FtzlljKZidfqsGuzq5H3z46lDBUa7Td6BU6cvyeGyKsM96xaylAR1inztmDJ2oMiHrmljCoTKlJ7874fNu25gI07zyMiKt0DPCtszzwKxf+u+iPtpTq5PX0mcguq42COAe5ltVrFrN57CX/suSjeaVuvIuYO7YxHAaFY8t9Z3Hr0HEkpqcLupmypkviqU320d68kfo5LTMaW4zex+9xdhETEivctS5igdZ2KGN69IYw1fJOAxNcztx7j30NX8SggTIyvr1sU1Zzs8EWHenCvXBanbj7GxN/3KsWk4HfvSRBGLN4h5jc1MsDK8b1gYWaChZtP4eJdX6SkvcQvQzuhXb1KOHH9kTSOjXlxrJv6Gazf1CSg8TSt/betZ3DTO0CMZaivhxrO9hj7SVM4l7bS+BeF1nHosic2HbuBgBdR0rsN3BzxTWd3VHQohTX73rIe1q0hBndtoDQeXYbc8XmOv/Zexn3fIMQmJIvnJUyN4FzGCn1b1kCzGk7vbD+Ul38O1+25h8GzjsDOyhR7lnZHzUqlxHSJyWn4efVlLFp/Falpr5RCGNKrGn77viUM9DnbPS/3hsdmAkyACTABJsAEmIA2Aiy48/lgAkyACTABJsAEPigCWRHTs9KHoOS14C4vqEpFP7f+PgZVXEpneT+yKrhHxyZg8KTV2HHQQ4ytqWgqPdu67xKGTl4tirxSyyvBXbVoKs3TomGVDGv3fPwc/UatwG1Pf1Fcdefq71CveoVMGVGm+6Bxv4v3yNd+0/LRcHJMFyxVG4my8456ggqi6hQpgk5utuhe3R7PIhOw9fozeIXESBYz9K6VqQG+blQOLtbF1I6nKjqToDvr78NCMFZtNN/Qbg1BIvL3v++VhHbVfrVcSmPxqO4oZmyg9Cg0Kg5T/zyAG94BamOh8ZvVdELjquXw079HRR/FJYDiBVXBfUjXBvjn0BVExCSILgb6ulg2pifqVCqTLcG9Td2KqOvqgIWbTqpdOwnvs7/pgFa1nTPE/jggTAj7/iGR6telUwR9W9aEsaEe1u5PP9eqgnsqXRRsOI79F+7jlcIjSGW0SmVLiQsGEuALUkt7+QoTFp3Gii030bW5E/79qQOKmegLsX3WHxex8N+rasO1NjfGwRW9UKOSdUFaDsfCBJgAE2ACTIAJMIGPigAL7h/VdvNimQATYAJMgAl8+ASyIqZnpQ+RymvBPTI6HsOmrsH2A+mCIRUPnT/lM9hYlVDaKMrcfuQXjPIO1kp+5FkV3GkwuRUM2assmNoPPTvUkzJ7KUv68OlbmDBnI2hcRcsrwZ1sYKb9+h8Wrz4gpnKv4YTlP32pVPT1eXAERk5fh73Hros+g3o3xfLZX8JEJjrvP34DNtYlUMutnFKWckBQhPDOP3fFK1PB/UVsMn495oXw+BTUdiiJb5s6KdnGnPZ+gR23niM+OU3iYqCrgy7V7NChsm0Gixm54E5Z7LGJyUK8pkxwyuyOS0jGNa9nkghN2ej6eroiw5z+XaW8LaxKmIg+CtGbhPMfv2qHzrJLCcrWHr98t5LYTiJ27YqlYWKkL7LpX0SmZ/mXLGaEyNhE8W9tgrtuUR0YGehJmeCKd/+Y8AmcSltmS3C3tSiOhORURMclSmsPiYjD3SeBwhKFWmXHUvj9uz5KFwnPQ6MxYvF2PHsRJfE2MzVCTWd78fPNR8/FmMSkuIkhouLS16UquJ+97YPvV+4FidfU7K3MUK2CHRKTU3H3SRDCo+Mx7pNm6N+uToH7w5iQlIqhPx3D5kOeQjzfvrAbzM0MMX3FeazcelPEq6erg9kjGmPkpzWxYf8DfPvzMfH5ydV9RYFVbkyACTABJsAEmABNTv7hAAAgAElEQVQTYALvhwAL7u+HO8/KBJgAE2ACTIAJ5BGBrIjpWelD4eW14E5zUJb7gDErQMU/qZmXMEXHljVRxbk0Xr56hbteT3Hrvh90dHQyZMBnR3CPT0jGpLmbsGpDuihHjUTuVo3dhIh/xsMTJy/cE1nk7jWdsftIegZtXgnuNDZlr3894U943Hos5ipmYoiWjdxABU8DgsJx6NQtiQvFunbhUNA3ARSNLiy+mfiXiJUK0dK7DnaWCI+Kxb5j16WLA3VCvfz4PY1IwMLjD5GU+hL96pUVBU9VW0hsEv489wT+4fGSxzu5tVe1N8M3jcorWczIBXcah0T0Yd0bYUC7OtKlwO3HzzF6yS4hsitaTZfSWDSiK0hcpkZCMlm9ePmHiJ9b13HBvGFdJIF/8/EbWLzltMjeJvG5V/PqwqaFRHdqlNR9/s4T/Pj3YSFQK5o2wV06G5XLYkyfdMsXOodFdXRE7NmxlFGsffynzdGrWXVp7QcuPcDsdUeEEE4XAyvG9RJCuCLmeRuPY/vp2+JndexIrN9x5rZYu/xbA6qCu3wfGlUrh0UjukFPN91qhdg88AsGXQqYFzfOsN/v+wOKb/rK85j3d/plnGojsX3l1Nb4oqub4HrL6wU6jtyBFxEJLLi/783j+ZkAE2ACTIAJMIGPngAL7h/9EWAATIAJMAEmwAQ+LAJZEdOz0oeo5Ifg/vr1a1y68QjjZ2/A1ds+Wjfjx7G9MG10T0m4zI7gTgOTp/mMRduURHf5hCT2L5s1CC9fvsKg8avEo7wU3Gn8R77B+G7OBhw4kZ61q661aVINS2YORKU3oqyiD2Wv9xyyWPJqV/euOqFetR9lrs8/6oXgmCSNgju9k/bqNbbdeIZTD1+If1MrZqiLEc2clOxlVAV3EtrH9GmmlAkfn5iCUUt2goR3alYlTPHn931Q1sZcKbxVuy9gzb7L4rPqTvZYPranEKlV35c/U12fXOCmZ5kJ7s1rOmHesM6SOC0fLzuCu8Iu5+vO9ZXWTv70X8/bgqDwGDH0gm+7SrYyqs86NnDFj1+2B2XeyxsJ0n/tvYi/9l6SPlYV3Ncd8MCKnefF84JqHaPx0APwuBuEzqN2IjIm3d5J0ahA6oqprTCwcxXpb8Gq/25h1LwTcC1njr3LeqKcvZm2ofkZE2ACTIAJMAEmwASYQB4SYME9D+Hy0EyACTABJsAEmED+E8iKmJ6VPhR5fgjuCkKUgb7/xA3sOnIVV24+ljK7a1ZxRON6ldC9XR00qOX8zpYyinkoO/jWAz+s33EOR8/cFlnglB1OWfUjv2gHx9JWSvYzeS24U1xkL3POwwv/230BZy4/EGsn25t6NZ3wRe+maFa/MozUFAylywrqu+foNZy69AB3HviLnylTvmGdiujd0R29O7mjuBp/bhLM99x+jpMPXyAx9a23ujpLGdVTfONpJDZc8UdsUpqwlelWLT07W9HkgnupksXw58RPUMZa2SZIVTBXzV5XjCUXuO0tzfD31M9gaWaCpyGRGDx/K8Ki40XXGV+2Q7fGbmp/4WLikzBs4TY8fPpCPM/MUoa84htVLad2rOwI7mSn89ekviJeeVNdu1woJxud0Ut3IjklTck7Xl0wqgxUBXe5Nz29T/YzfVvVRNdGbrCzLJ7/f5yyOSNdKhy77IfR807g8bN0e50WdR0wf2xT1HJ9W4/gWUgseozbLbLcuWhqNiFzdybABJgAE2ACTIAJ5AEBFtzzACoPyQSYABNgAkyACTABJlBwCSSnvcKyU4/gFRwj2cMootUvqoN+9RzQxCmjrYx8RdGJqbgVEIWmTlZaPdyp2OnSsT1hbJBu86Jo2kRneT9NArdcTKbsb20iOQm3k//Yh+PXvMXQmRVNpSKibuVt1W5gdgT3ptUr4NcRXTNkp9PAU/7cj6NXHoo55EK5fHzynVd4x6sLhux4Ri7eIfzYVcehn2ndu8/dwcLNp5GUkqo0BPnRf/dpC9St5JBh/wraySXrnZi4FJHNbmZqoBRvXEIqRs07LjzcSxY3xP7lPeFeVf3eFbR1cTxMgAkwASbABJgAE/hQCbDg/qHuLK+LCTABJsAEmAATYAJMQC2BjVf8hS1MuilMxkaie+dqduhUJWNB1KwglWe4q4rbivfzU3CnOeUCd34J7prWrhrPuwruWWVI1jULN58CFVFVFGulGMjyhmL8YWAbGKv5BkVW9vp99gkJT8DkpWeE2E7tx2ENMeVrd7UXHO8zTp6bCTABJsAEmAATYAIfGwEW3D+2Hef1MgEmwASYABNgAkzgIyYQEJmARSe8QRnqujpFUKesOcyN9XHFPwJhcW8LmFJBVFfb4hjcqDzMjJSz0zPDlx+Ce3YsZVQzwQuy4J4dS5ngiBh89csWhETGii1RtZRR3ScqQnv4sic2Hb+B56HR0uPM3stsv3PreUR0Esb9ehI9WjmjXcNyMDLQ1To0FUgdNucY9p5+jAGdK2P55NYwNc7eWc2t2HkcJsAEmAATYAJMgAkwgbcEWHDn08AEmAATYAJMgAkwASbw0RA47hWCLdeeifV2crNFjxr24t/qCqLS5+Ym+viiviPc7LJehDI/BHfyOB+3fDc8HviL+LUVTSUrmemrDyIlLd2rviAL7hExCRi8YCv8giJErJqKptKzvw94YNWuC3hF3jFZENwVh5yy3P/YcwFr93uIjzTZ/uT3L8XBc0/Q67s9SE17hTKlimHKN/XRr6MrTLRc+ASFxWPNzjv4tm8NWJgZ5XfIPB8TYAJMgAkwASbABJiAGgIsuPOxYAJMgAkwASbABJgAE8gXAg8ePUdScgqoEGyRIpRDnv/t4L0gbL8ZAAsTfXzfphKsixkoBXEvMBr/XPZDRHyK9DllwreuVAp9apXJkt93fgjuFNyRK16YseYQyOOb7FF6Na+OsZ80haF+epYz6dAX7/pi5rrDICFb0Qqy4E4xyvnp6xbFsO6NMKBdHeFhTo0E851n7uC3/84oebOrZqrHJiRj/eGr6NrYLUPR2h1n7uCX9cfEeAVBcE9ISsWQ2Uex5bCX0nkkX/ax/WtjaO/qsCzBgnr+/8XgGZkAE2ACTIAJMAEmkH0CLLhnnxm/wQSYABNgAkyACTABJpBNApHR8Rg2dQ2OnL6N4QPbYPzgTrAyL57NUd69e3BMEi75hsNIryi23whAOQsTTG3vqlZAJ7uZ1ReewDPobVFVknqr2JlhdAtnYUWjreWX4J6a9hJz/j2K/RfTPbypkdheu2JpFDcxxH3fYAS8iBIZ4BXsLOATGC76FHTBnYTy8ct344Z3gLQuM1Mj1HS2h75eUdx69BwvIuOEV7m9pRn8QyJFP1XBnTzbv1+5V1xIWJiZoGp5W5ga6eNRQBgeBYRKfu5fdKiHUb2bvPvhyqU3SXRfu+suZv95CZExSUqjGurrYtRnNTG0Tw042uXf700uLY2HYQJMgAkwASbABJjAR0WABfePart5sUyACTABJsAEmEB+EpizbBd+XLxNTDlrfB9MG90jP6cvMHO9fv0ay9cdwbjZ60VMZe0tsW7xcDRzd82XGJPTXmHpSW94hcSKzPaYpDSUNNbDpLaVUNJYX20MlB1+4H4Q9t8JRMrLVzDQ1cFAd0c0KG+Racz5JbhTIAlJKfh5/TEcvfJQslaRB0iZ750aVkZdVweRDU+toAvuFGNoVBym/nlASXRXWpdOEQzt2hBpr16JjHhqcsGdsuCnrzmEwx6eWveLstsXj+qOYsbK33TIdJNzucMNzxBMWnIWp64+1Tqynq4OPu/oislfucOpTMksfeMil0Pl4ZgAE2ACTIAJMAEmwAQyIcCCOx8RJsAEmAATYAJMgAnkEQEW3NPBXrvzBJ8MXwL/52EoZmKIVb98jU+7Nsw3W5ldt57jwL0gJUFat2gRDHJ3RKMKllp33/tFLP6+6AsX62L4qmG5LJ2U/BTcKSC6HHj4NARr9nvgmtdTUIY4WbG4OFhjRM/GqFvJASdvPMLE3/eK+AuD4E5xkmhOHvX/Hr6Kuz5Bwj6GMvhrONsL6xzn0lZK9jOqGe70DYCzt59g/4X7uOcbhKjYRHEGiE0Fe0v0b1cbrWq7QE+3aJb2Na86nbzyFAN/OIjg8HhQJvuX3d3Qyt1BTLf3tA/+O/IQSSlpGabv2KQ8ZgxpgDpVbPIqNB6XCTABJsAEmAATYAJM4B0IsOD+DtD4FSbABJgAE2ACTIAJZIXAhyS4P/INxuR5m3HWwxMjv2iHCUM6wyQLWcEKK5ntB9ILVM6d9BnGD+4I3XwUOZ9GJGDtRV88i3zrY06x2JoZYlxLF1iaas9upoKqRYsU4WzirBx67pMtAs9CYtFj3G7c8noBl7IlsXVBF1R1tlIag/qMmX8Se08/VvrczsoUB1b0zNA/WwFwZybABJgAE2ACTIAJMIFcJ8CCe64j5QGZABNgAkyACTABJpBO4EMR3FNS0zBl3hYsWXtQ2trdq79Dlza1tW61qpXM8AFtMH/K51kS6nP7DJFovtHDH+d9wpQy3cliZnDj8iKDnRsTyG8Cq/67hVHzToCsYnYs6gbKWlfXgsLi0W/Kfpy9HoAWdR1w6XYgBnapjN++bwkD/feboZ/fzHg+JsAEmAATYAJMgAkUdAIsuBf0HeL4mAATYAJMgAkwgUJL4GMX3OVWMl3b1MYfc79BKUuz97qfl33DsfnaU8QmvbXo0C+qg7aVbdCjuj1nsb/X3cn+5GFRieg6eheu3AsSL59c3RdNa5fO/kAa3pi67BwW/HNFPJ34RT38Mjr3iqvGxqdg0PRDInO9duVS2LesJ6zNjTXGvvWIF/pNOYBx/Wtjytf1xcWRZQmjXFsrD8QEmAATYAJMgAkwASaQOwRYcM8djjwKE2ACTIAJMAEmwAQyEPhQBHda2LtYyvgFhGLmb9vh7ROEtQuHwtXJvkCckpDYJPx57gn8w+Px+k1ERQC42hbH4EblYWakVyDi5CAyJ1CYBXff59HoOnonPH0j0LOVM/6e1QGmxprPHmW3txy8FQ1r2GP3b91hbmaYOSDuwQSYABNgAkyACTABJpDvBFhwz3fkPCETYAJMgAkwASbwsRD4kAT3d90zKnwZHZuAkmYm7zpEnrxHFjPbbjzDqYcvQP9WNBLbB9Qri1oOJfNk3oIyaHLaK/x13ge3A6JhoKuDLtXs0L5y4Su+WZgFd2//SHQZtRM+AVGoXtEae5f2gL21qcYjQsVV2w7bhsoVLEQ2fFnb4gXlOHEcTIAJMAEmwASYABNgAjICLLjzcWACTIAJMAEmwASYQB4RYME9j8Dm4rB3nkdh3SU/RCemSqOWNNbHmBbOcNBi75GLIbyXoY57hWDLtWeSnz1dNExsUxG2ZoXLoqQwC+5Rscn4dNI+HL/sL87A9CEN8MPg+tAtqpPhTKS9fIWJv53Bsk03OMP9vfzG8KRMgAkwASbABJgAE8g6ARbcs86KezIBJsAEmAATYAIFlEB4ZBz6j1mBo2fviAjPbp+JGpXLYu2WU/hj4zE8fBKEfxYNx4Beb/2XqaCn77NQ/LPtDE6cv4vLNx+Ld+vXdELHljVFXwc7S40rTk5JxaFTt7B570WcvHAfEVFxqFnFET3a15XepSKj3/20UYwxa3wfTBvdQxpPLsZvWDICn3dvlGGuC9e80bT3TPH5kM9bYfGMATAy1M/Qj9a/Ze9F7D56DVdvPUZsfBIqlrdF/VrOGNi7KRrXqQhdXeXCirR+L59Awej0pQe4ed9PWn+rxlXxRZ9mKFfGCkWKkNkKII+lbdNq2Lh0JCxKZszGVYy7ec9FHDx5U4xbzMQQdWs4oUPz6visWyPYWpfIsIbEpBSMn70Bf206Ie1hg1rOOOvhiWXrDuPkhXtiXc3cXfFJlwYY0LNJrhVfJbF99YUn8AyKEevtXsMend1sC+hpz52wWHDPGse89HB//RqY+7cHZqw8L4Khwqk/DG4gPNpNZLZG1O/YZT/h3x4ZkySezx3TVK0wn7VVcS8mwASYABNgAkyACTCBvCTAgnte0uWxmQATYAJMgAkwgXwhoCq4b105BtsOXsb2Ax7S/Ec2TEHrJlXFzyTuLl59AL/+sU+IuOqaeQlTrPjpS3zSub4kOiv6kZ/5d3M24MCJm1rfTUt7iYHjfhd98kJwJ7uWXYevYPrC/8Slgqb204RPMPnbbtDRSRfPac3zf9+DFf8c0br+nX+NR5N6lcQ7WRHcszruoun98Xm3RkqXAKqC+9GNU3Hh2kPMWrJD7bI+6dwAy2YPgpV57thqkKh54H4QIuKTMaCe4wdfPJUtZbL2pym7gjtloq/YchM1K1qjSa3S0u+cptmehcSix7jduOX1QupSplQxfNm9KupXS7/0OXXlKZZvvomklDSULG6I/ct7wr3qh30hlLXd4V5MgAkwASbABJgAEyiYBFhwL5j7wlExASbABJgAE2AC2SCgKrg3rO2Ci9e9pREoo3rP2u9Ru2o5kAi+ePVBTJm/WTyn7OuWjdxQt3oFJCQm48LVhzjj4SmelbW3xH+rxqJOtfLSWCFh0Rg2ZQ32HrsufeZewwmtGruJn0+cvwePW4/Fu/VqOmHb/svi89wW3CmTnLLah09dK4nmNGeHFjVQ2tYCV2/7iKzw8g6lsHnlaJHxTi0+IRmT5m7Cqg3HtMavmlGfmeCublziShnpsfGJ2HfsunQpQMxX/fI1Pu3aULrMUBXc+/VojL1Hr0FPT1d846BSBTtcuuGtdMmxev4QfNW3eTZOCnf90AgUNEuZu49C0WnkTgSGxsHNyRKzhjdC+0blYKCv/A0T+T5cuReEL6YfAnm6a2uUAb9qWhsM6uL2wV8IfWjnlNfDBJgAE2ACTIAJfFwEWHD/uPabV8sEmAATYAJM4IMkoCq40yJJzKWsblcnO0nULVpUR4jQPYcsFiI1CeV/zR8Mt4plJC6UNb55zwWMmPa36ENjzP6uD+hdErmXrzuCcbPXi/4kcC+Y2g89O9STMlnp/cOnb2Hk9HXwfx4mjZvbgrtfQCgGjl0pMs+pffNZS8yd9CkoM1/R7j18hmt3nmBQ76YSA7oooPdobSR8L54xEAN7NZGyzSn+bQcuw8nRRlxQKFpmgvvWfZcwdPJqMa46LiTIL/xrP2a/yVh3dbLHphWjUK2Sg5hCVXCnz0hoXzpzEMo7WIs+dFkyf9VezFi0Tfz89actsOTHgTA2MvggzzUvKnMCBUlwp+z2KUvP4reNby/jaAWUsT7lm/ro19FVySpGvjr/oBiMX3gKe06lW1upNkN9XSz+vgW+6u7GVjKZHwvuwQSYABNgAkyACTCB90qABff3ip8nZwJMgAkwASbABHKDgKrgTv7ry2Z9geKmygUgyXd90tzNWL7usJh2+x/jhOe6aguNiEG/0StEtjplrv9v2UhhXRIWESssYo6cuS1e+XliX3w/tIsQ4+WNhPlNuy9IdjL0LLcFdxp/wNiVYtrmDSpj/W/fwt7GXCtOVVF7yohumDmudwZ/d3WDaBPco2MTMHjSauw4mG7ho4lLZHQ8hk1dI1n90EXG1JHdxWWAamx0GbJ24VCQMC9vFEenQfOEsK/OSz7t1WucfRSKU94vEBqbjJSXr0BGOsb6uqhgZYKeNUprLIYaHp+CXbee425gFOKS00A2MzpFisDUQBdO1qboWtVO6d01F57g4pNwEZ6ztSmmtHPFk7B4bLvxDL5h8dLcJga6qGZfAj1q2MPCJKMHv2J9OYmdxtAUPxVErV7aDN2q2YP+TS0qMRULjnohOCbdUqlheQt80+jtNznkzKnPzlsBeBgSK3HR1SkCcxN9NHO2QhtXG9DPqo34XfINw5EHIQiJSRI8qBno6sDS1EDMqeldxVgh4QlYs+sOth/zBmWPU5Z37co2+KZnVfRpUxGpaa+UCo+eXN0XTWuXzhALXSTd8AzBn9tv4/S1Z/B9Hi3GqupshU/aVsQX3dxgWSJjwdjsWsoEh8dj7a67WLLxuvBblzcbCxOM6V8bX2qYi3g98AnDuj33cPr6M/gGRKOio7nIkB/YpQoc7XLHPknrHwl+yASYABNgAkyACTABJpBjAiy45xghD8AEmAATYAJMgAm8bwKqgvvu1d+hS5vaGcIKDInEgDErcfryA1hbFEf/nk3UeoAnJqcIKxjPx89R3bWsZMlyx+spPhm+BOTh7lzORtjNKDK0VSeTz0XPclNwf/nylcjynvf7HjGtPAtf216oxiT3tc9sD7UJ7lR89dMRS3HX61mmXOQXBb06umP1/MEwK2acQXBfOK0/xn7dIYN/PnnVfzZiGW57+ivtDcX/NCIBf573QVC0el9+6kPCcOeqduhazU5pyZd9w7Hewx9JqS/VoiA5uX0VW/Sp9VbMVRXcq9iaYf/dQJBwrq4Z6hVF75ql0bJiesa+vOUkdhJqDz0Iwr47gSBvdk2tVDFDTGpXCSWM9LIkuNO4dHlABVY1rYnmsi9hhDEtnIWIrmgUx7JTj+AVHAP1NCD6j2/lApvihhlCFnMfe4jxv54CidjqWuUKFvh7Znss3XQDmw+l20CpE9zDoxMxYdFpbNj/QCMbEsPX/9wRLeulf+NC0bIruCvei45LFsL50o3XQT7t8kbZ6mP718a3fWvAzipj4WGNQfIDJsAEmAATYAJMgAkwgUJBgAX3QrFNHCQTYAJMgAkwASagjYCq4H52+0w0quOS4RW5WJtVonLBXS46k0/8xmUjhX2KukZ+8GNnrcfaLafE49wU3FWzwckPnTzXM2vy9Wd2YaA6ljbBXf5M/o0AdfFo6qu6Jk2XAfK9lu9NWFwyfjvpLYntRYoA5sb6sDI1QELqSwRHv82wJuF7SOPyqFG6hAiRstnnH/XC86hE8TNltZOIbKJfFGHxKYiIT0ExQ11818oFpUsaS8uSC+6UBZ/68pUQvI30ikoiMmWHJ8pEfNW5abCcxE7v77kTKMT2V6RSA8LfW7H20LhkRCSkoAiKiEsGxUVDVjLcVcelzHQ7MyORGf4iJgnRSaniWwDUqtqZYWxLF8lb/MiDYGy7ESDFRPxszYxERrqCSXMXKwx0d1R7bE9eeYq+E/dJWeI0Z6Oa9mhYzQ5kv3LwvK94RhnqRYsWkYqOqgrucQmpGDXvuCS2k9jdtqEjqrtYITQyAUcu+olsd2ok4O/6rTsqvDkX9Nm7Cu6KRSUmp2HXiUeY/edFPH4WpbRWWtPnHV0x+St3OJUpyb7smf0B4+dMgAkwASbABJgAEygkBFhwLyQbxWEyASbABJgAE2ACmgkURMFdVUDOS8F90XTKBu+Y6RGRC+7yQrKZvggIr/imvWeKrqpWLu8quMvHUeWl6dJEk+D++9nHuPam6GRxQz0MaVIelW3eWnCQqL7izGN4v8k2rlWmJEY2dxLroezyhccfCuGdMuA/reOglIVOVi0PgqLRxMlKCZVccKcH9G6LitboU6uMZLFCmeHbrj/DiYcvJPG5vKUJJrapBH3ddCuinMQeEJWIxccfiox1aiRsf92wnLCwUbQHwTE4+iBYWMbQxQC1zAR34rT89GPEp6QJSx73chb4qmE5JeuY8z5h+N8Vf+mSYVQLZ1QqVUyML2fjYG4s7HZIsKdGIv1V/whxqUH/VW0R0UnoN/UAjl3yE4/qutlg7Y/thSCuaPGJqULEXrT+mtLrqoL7qv9uYdS8E6IPWc38O6ej8FRXtOSUl/hlzWX8vCa9uPHiCS0w+vNa0vOcCu6KgcjfnS4RflnjgfM3A5RiJuG9Y5PymPKVO2q5lpLqQWQAwx8wASbABJgAE2ACTIAJFAoCLLgXim3iIJkAE2ACTIAJMAFtBLIquMstVahg6IF/J6vNhNc0V3YsZeQ+8DSeNsH9n0XDQb7zqu2//Zfw2cjl4mPKYF88YwCMDPVF8dbZS3dKBUhJbJ87+VPo66WLqZqaakyarHfUvZ9bljL7jl1H98GLxBTaLGWyI7iblDTDohPeiE5MFdnpZPvSrrJNhmWQbcy6S34iE926mAEmta2Eksb6CIhMwK/HHyI2KV1cVrWO0cRTLirTeyS2969XNkN3EpgXn3iI+0Ex4hmJ3mSl4mhhIubOSez77wVh180AYduiW7QI+tUtK3zVM2uZCe7rPfxw2jtUDEOiOLFSiPWKsWldvxz2hE9YnPioe3V7KYN+3SVfnHucXjRYm3WMujjPXg9Au+HbRDZ8MRN97FjULYPVC71H2etDfzqKrUe8pGHkgjsJ95Qlf+rqUzHOwRW90KC6spUQvfjAJxydRu4Q1i/k5776x3ZScdPcEtxpHsp2P+Hhj3/23MfuU4/UblGLug744Zv6aFzLnoujZnaI+TkTYAJMgAkwASbABAooARbcC+jGcFhMgAkwASbABJhA1glkVXBXzaKeNroHZozplaHoqaaZs1oclN7fuu8Shk5eLYp7UlMV3Ml//YcFW8WzGWN7YcaYnkp+5fEJyRj/0was2XxS9JEL7vSzXLiWW6too5aSmoYp87ZgydqDasfU9m52iqZSMdRJw7tmKMaquia5T3tOMtyDX+qKTGvKJqcs8zLmxjBQKWRLayNrmYDIRJFpTuLxhNYVRRHUlLRXWHzSW8p+J/HcxswIzZ2t0NTZSsrMVuWjaimjENHVcTzzKFSKUa+oDr5s4Ij65Swg//xdYl9x+jFuPIsUU1JB1u/bVBKXCZk1bYI78Zh31At+b7zT6VKilIYxKcOevhlATV541cMvHOsu+ikVSq1ZpiRaVbRGhUx8y5dtuoHxC9OtmLo2d8K/P3UQgrm6dvDcE3Qds0t6JBfcb3m9QMeRO/AiIgHW5sb4vIOr2nHCohKx8cADxManoJ6bLfYu6yEVUM0twf3a/WB8NfOwEPez0tycLDFreCNRMNVAv2hWXuE+TIAJMAEmwASYABNgAgWEAAvuBWQjOAwmwASYABNgAkzg3dRd3ZsAACAASURBVAlkVXCnGfYeu46BY1cKIZz81xdM7YeeHeplsHEIehElMsntSpVUCkxe9FPd+69evcbh07cwYc5GkIWLoqkK7nLBvHmDyli3aBgc7NL94JNTUrHs78P4efkuSbBXFdwpW33YlLXYfeSqeIcKwM6f8hlsrN5aiVAsTwPDUMbWQrpUIOF8wJgV8H8eBsryn/N9Xwz+vCUM9PWkWEkYp8sF+dq1Ce6qXGncxTMGYmCvJpLoTmv6bc1B6ZLB1ckeW38fgyou6UVIcyK4+yQA21VsOjI7TXLBnfpqKlpKIngVOzORuU6CtrzJBXcq/DmxbXpBUnXNNywei094C4sWalQ8taObLQ7eC8pR7HOPeOLRi/QMc8qYn9z2rVWNNgbaBHfVZ5mxVDyXC+7aCq6am+ijs5udyMQnv3nVJhe5v+lZDcsmtYS+nnrRWZ6dTuPIBXfKlG85OP1SK6stLwR3irH3hD3w9o8EFWddNKE5OjWpAFNjPVAW/vbj3pi75nKG4qoUc7uGjqKYq4VZRuudrK6J+zEBJsAEmAATYAJMgAnkLwEW3POXN8/GBJgAE2ACTIAJ5AGB7AjuJOxOmrsJK/89KkXiXsMJVOyzmIkRwqNi4XHzMW7d98OYrztkyIAnMZreX7XhWIb3SbQ+4+GJkxfuCTG7cb1KOHTqluinKrj7PgtFv1HL4XHrsXhO4n2HFjVgXsIUJ87fE59bWxQXQjRdDqgK7vQOzfXl+FVCPFeM0ax+ZZCYTUI7xaGjo6MkbKelvcTi1QcxZf5mKf6aVRzF+ksUN8GtB344eeE+urSuheWzv4SJcXq2dGaCuzYu9L5iTfRvYkOFXj/t2lDK6n/fgjvFRRnye24/x8mHL5QKndIzKnZKInnLitYSt4ImuJd+Y/1i8sanXduvWl4L7oq5n4TFY+MVf/hHxEsFVukZ6exO1qb4tqkTzFQuKbIjuHv6RqDzyB2ikCq1gia4k0f8yLnHsW7PPdhZmWLn4m6oUyWj3RHZ2QyadhB0SSBvyye3wvBPauTBX00ekgkwASbABJgAE2ACTCCvCLDgnldkeVwmwASYABNgAkwg3whkR3CnoEjAnv/7Hqz454iUQa4u2KqVymDzitFCwJa3iKg4zFi0TUl0lz8n0ZwKmVL78rs/xP+qCu6UPb9l70UMn7pWbQx0CTB5RDcsXXsIpy8/UCu40xiXbjzC+NkbcPW2j0beP47thWmje0pZ/JRtvnbLKfy4eDtoLeoaieK7105A8/qVxePMBHfqQ6L7/FV7sezvQxq5avpWQU4Ed7mljD7ZtTR0hLvj2wKb2T2IJLxf8QsXdi8+ofFSsVMqxjqquZNkiSIX3I30ikJeNFR1Trl1jDxGTZ9nNea/zj8BedNTI+F6YpuKsM1CNnR2LGWcrU0xua2r2mz0rMYZHJOEE14huOIfIbzyFU2eFa/4LDuWMlSItO2wbdJ4mixlytoWx/4VveBazjyrIYt+ObWUufsoFJ1G7kRgaBzG9a+NuWOaavRmv+kVgm5jdsPJoQR6tnLB8cv+WD6llVKR12wFz52ZABNgAkyACTABJsAE3gsBFtzfC3aelAkwASbABJgAE8hNAtkV3GluEqu9fAKxec9FnDh/F5dvpmeak1jeoLYzOraoKbK87W3UC3Rk10LZ4Ot3nMPRM7eFfUzF8rbo2LImvh3YFuXKWImxB4xdKcZVFdzpMxrjrIcnVm08JrLKSfymbPM+nevjq77NYWigj5HT12HjznNqBXcFQxK695+4gZ2Hr0jjkLBN2e6fd2+IxnUriWKrqo2y4LfuvSSy8ClbnhrNT2v4pHN9VHYuLYn0WRHcVbkePHkTN+/7iYz2ujWc0L1tHbE2ytxXbTkR3A3Migu7FoWXeJ2yJUXmdG60B0Ex+PO8j1RQtU/tMmj/piCrXHCnuciTfXCj8hmEaVWPeLkwTj7pOYn9uFcItlx7Ji4FqGBs12p2UuFSbevPrGiqfG0m+rriosGlVLEcI6XLjLUXnsDDL0KMZWtmKAqy0mWGol25F4R2w7cLT3VtRVMTklIxat4J/Lv3vvSuXHAPjUxEj3G7cflOoHj+LtniORXcyRv+i+mHxPx7l/ZAxyblNTKk9Q6afgiHzj/BkVV90LR2ut0SNybABJgAE2ACTIAJMIHCRYAF98K1XxwtE2ACTIAJMAEmwASYgAoB8gtfctIbdwOjxRPKIO9czQ6dqtgqid/U735QNEhALmdpojTKoftBiE9+iS7V7JSKpAZFJ2HRiYeIiE8RNijaBHcSvKkoKPUh73dqJDBv9PDHeZ8wKVNe1es8J7GTcP7rsYcIik4U85GdTL+6DkL8VzTFusnjnbzrqWUmuN8KiAJlzyelvhT9y5obY1jTCihVzFCJW3RiKu4FRqNheUsl1mFxycKbvqWLdQahfuv1ZzjyIFiMo05wJyF96E/HsPlQ+iVQXTcbrP2xPSpXeLum+MRU/Lz6Mn7beA2paa+kmOSCO617wT9X8MPyc+lrsC2OdbM7oEmt0hnOxdPgGBgZ6IriqvKWU8Fd/n5mgrt83at/bIcvu7nx7zoTYAJMgAkwASbABJhAISTAgnsh3DQOmQkwASbABJgAE2ACTECZABUlXXb6EUgAVjQS1u1KGKJokSKITkoVonly2iuoZsBTZvz8o154HpUossSpqKelib7oGxidKP6XmmqmtzwLXBT/fC3+A7KXoSKq1OTv088kMI9r6QJL03RvfGo5iZ3ev/QkHOs9/KQ4KRYzQz1YFzcUgnlwdBJSX75Cp6q26FkjPWs6M8Gd+vx90RcXfMLEmqgRG+tiBqIw7MvXrxESkyy+VSDsdFQy4ElQ33YjQFwyKHgY6OogNC4ZEQkpkp+7pm8jyAuN0tx6ujpoVNMeDavZISImCbtPPkZweLywW6Hio+TlTk0uuNPPLyIS0G/KAZy6+lTiXcu1FFq7l4WBflH4BUbj6r1gePlFqM2Az6ngPnetB6avPC/mHv15LSwY10yjpYw8I3/xhBaiPzcmwASYABNgAkyACTCBwkeABffCt2ccMRNgAkyACTABJsAE8ozAxdt+GDFvhxjf0c4ca2b0hYWZctZvnk2ew4G9X8Ri7QVfIepqa5QFPqaFM5ysTEU3D79wrLvoh5SXbzOlVd8nsZmy37tVs5MeyQV3B3NjkRn/+EWcJFCrjmFlaoBhTSpkyK6nfu8au2IO8nHffO2pkj+66vwkln/fphIsTPSzJLhTdv7/rvgL0Z3+ra25O5pjaJMKogv1XXjsoViTtqbu8kHe/9r9YHw18zBIfFfXKON92cRWWLv7rpQNryq403vknz5+4SlsP+atNR7KpN/1W3fYWLz99kNOBfcjF/3QfewukYVP9jgrp7TGZx0y+uFTNv66PXcxZHZ6MefMsuFz+KvCrzMBJsAEmAATYAJMgAnkIQEW3PMQLg/NBJgAE2ACTIAJfPgE0l6+QnJKGkyMMnqkF8bVF2bBXSH2HvMMxsUn4QiNTZZEdBLMyTvd1aY42rqWAgnk8uYTGocjnsGiSGpsUqokMFN2NtnPdK1ql8EaRS64U2FRErNpbiqEStn0JDwrMuYbVbBEJzdbyWpG3dmg/u8Su2IsyjY//CAYV/wixPyUXa7IdnezM0NHN1sp8z4rGe6KcZ9GJGDv3UA8ehErMtpJHKZGFwx2JYzQoJwFmrtYK62NvhVARVKvPY1ESEySyLSn1yQe5S3Qvoqtkn2POiaJyWnYe/ox/tl7H+euByApJQ1Vna0wqGsVYblCme9y+xl1gjuNS/USLt5+LvzeT197Bt/n6fZDJYsbom4VG3zSriI6N60AyxJGSmHkVHCPiE5Cv6kHcOySnxiX4h3brzZGfV4Ldm8ufCi2vWceY/Cso4iMSULtyqWE8K94Xhj/jnDMTIAJMAEmwASYABP4mAmw4P4x7z6vnQkwASbABJgAE3hnArtP38OGA9fgFxiBni2r4YevW7/zWAXpxcIuuOcnS1XBfUo71/ycnud6jwRIJL/jHYrXeC0uAHSL6miM5uz1APT6bo8Q0+WtkqM5ipnqIywyUboAIEF+1bQ2GNTFLUPx3fe4XJ6aCTABJsAEmAATYAJMIBsEWHDPBizuygSYABNgAkyACTABBYGf1x7H9uO3xY+9W1dnwf0jPBosuH+Em06WOS9fgbzZZ/1xUQAY0bem8GYnT3hN7fzNAAyadgj+QTFaoU0f0gA/DK6vVcD/OKnzqpkAE2ACTIAJMAEmUHgIsOBeePaKI2UCTIAJMAEmwAQKEAEW3AvQZrynUFhwf0/g3/O0VIi1y+iduP4gRERSoXQJ7FveEy5lS2qNLCQ8Acs338CSjdeFNY68kW/8z6OaoF8nVxbb3/P+8vRMgAkwASbABJgAE8gpARbcc0qQ32cCTIAJMAEmwAQ+SgIsuH+U2660aBbc8+4MkE88Fb81N9HX6nufdxFoHjkqNhmfTtqH45f9RacWdR2wdUEXmJsZigKvhy74Co95VT94xYhxCam47xMGT9/0YrBVnaxQ1dkS+nqaM+Tfxzp5TibABJgAE2ACTIAJMIF3I8CC+7tx47eYABNgAkyACTCBj5wAC+4f+QEAkBXB3TcsHn+e9xHisZWpAYY2riCKsOZ3oyKmf533we2AaFGotEs1O7SvbJPfYWQ631X/CGy7ESCKvhrrF8WE1hUzFLjNdJB86HDDMwRzVl8WM00bXB+1XEsJq5kpS8/it43XYaivi7H9a+PbvjW4+Gk+7AdPwQSYABNgAkyACTCBgkSABfeCtBscCxNgAkyACTABJlBoCLDgXmi2Ks8CzYrgvuiEN+4HRksxVLEzw3etXPIsJk0DH/cKwZZrz/CKUscBmBnpYWKbirA1M8r3WLRNePBeELbfDBBdTA10C6zgrm4NPgFR6DJqJ7z9I6XHVAT1846umPyVO5zKlORCqAXqtHEwTIAJMAEmwASYABPIGwIsuOcNVx6VCTABJsAEmAATyEUC4dEJ+Gb2VvgFRqBEMSP8+UMfONqVxIHznli39wqeBUdBR6cIHO3M0b9jbXRq7Ap9PV2NEVD/jQev4/T1x3gRESfedXGwQt+2NdC+YSXEJ6VK89GYa2b0hYWZMbz9QzH0522Iik3UOHbjGuWwYGwXJMjGUMTsUtYqw3ty4X7ioBb4rH0tqc/mwzew4N9T4mcad97ozvB+GorFG07jgW8IypQqIWKzLPE2Y5pYbT1yE4cveeH5i2i8evUaZWxKoEfzqujVuhr0dIti4pJ9OH/LV2Ipj+vibT+MmLdDzClfey5u5wczFAvuub+VBVVw9wuMga2lidbCqGFRifhz+23h0R4Zk6QEh4T3jk3KY8pX7iIbnv7mcGMCTIAJMAEmwASYABP4MAmw4P5h7iuvigkwASbABJjAB0VAVXD/ZWRHIZiTOKyutXZ3wezh7WFkoKf0mCwfSMRetvmcsH9Q15zLWGL8gOaY/89JIfAXFMG9YXVH1KlcBr//d0GKvZZraSyd0B2mxgagxOWjlx9izppjiEtIVrs2ixImmPZ1a+w4cYcF93z6DWFLmeyBLoiCe2BoHHqM243o2GRM/todfdpUhImR8t8W+Sqj45Kxbs89LN14Hc9CYjMAIM/3H76pj8a17LlAavaOB/dmAkyACTABJsAEmEChIMCCe6HYJg6SCTABJsAEmMDHTUAuuJsY6cPBpiQ8fUNgaKCHelXKwNq8GC7c8kVQWIwARdmjv47tgpZ1nSVwJEhvPXoTv64/JbK+qekW1UE1FztUcrSGl98L3PEOFGI2ZaQnpaQhKTlVSXAPDo/Ff8duITklDR53/eETkF70sEJpC7hXLSv+TVnnPVtWQ2xCcoas/JxkuJuZGorY4hNTpDW1qe+COd92FMUWz954gknL9ouYFQwoa79GRXsEhkbjyv1n4hnxo3VHxyVxhvvH/WtVIFdfEAV3Es8Hzzoi8bKxMMGY/rXxZTc3jYVRqXNichp2nXiE2X9exONnURl4uzlZYtbwRmjfqJzWzPkCuVEcFBNgAkyACTABJsAEmIBGAiy48+FgAkyACTABJsAECjwBueCuCJYyvmcObQerkqbiIxKiJy7dJ2W9k+g97Zs2kmcyZasPn7sDwW9EecoO/3lER9hYFJPWHxoZh5l/HlHKnNdkq5KZh7s6G5ycCO4UJF0wDO3VAN2auaFkcSOkpL4UYjtZ3IyavxP3fILFWijmeaM7oWJZa2ltxGfxxjPYefKO9Jk6qxu2lCnwvw4fdIAFTXCnSy4S3H9ZfTlDtnpWC6PSGCevPMXMVRdx5V6Q0v5RtvvWBV1gbmb4Qe8rL44JMAEmwASYABNgAh8TARbcP6bd5rUyASbABJgAEyikBFQFdxKSl07sjlLmb8VyWpqq5zl5qStsZeTPtHmqUxY7idePn4VJ4rXCw12OL78Fd8ranzeqMyirXbWRSD5qwU6RuW+gp4tfx3VBk5rlM/RTvZR4F8E97dVrHPMMxplHoYiITwH9TG7Uxvq6KGthjK5V7eBSSnlfKJC45DQcfhCMK34R4j0q3qlTpIgo3lm9tBm6VbMX/1ZtUYmpWHDUC8FvPLF71yyNtpVtsO9uIM54hyI2KRX0fQUjvaKoWKoY+tUrCwsTfY0n/V3jkA/4NCIBO28FwCc0HgkpaWJ+XZ0iKGGsj0blLdC+ii0MdHXEKx5+4Vh30Q8pL19Bv6gOvmzoCHdHC2k4ucBsU9wQE9tWEny23XgGsqOh94iviYEuajuURK+apUUxUVoHvXvZNxzRxOA1xJyOFib4rI4DHMyNlRiocmxY3gLfNMp4RuglYk3rexgSK+ahsWl95ib6aOZshTauNuJnedO2Dp/QOHFOaL8tTfXRvrKtGKfImyFUY1O3eerYUb+7gdE4fD8YfuHxSEx9KV4lDnYljNCpii1qailUquksG+oVhY2ZIVpVtEaDcpYiTm3Z6lktjEq/nxdvP8eCf67i4LknItb/ze2Evu0qFdK/zBw2E2ACTIAJMAEmwASYgDoCLLjzuWACTIAJMAEmwAQKPAFVwf3HIW3RvUXVDHFrys5++fIVZv51BPvPPhDvdG5aGTOHtEPRoumiqGpbveuy8EqnVlAy3KtUsMHKyb1A1jLa4pX7uqtb23EPb3y/ZJ94lF3B3ftFLNZe8EVonHqPeBpTnTBKovDma08Rm5Sm8ayRyEliesuKb7PyqbOqGNvJzRZeIbEgEVddK2msj5HNnFDO8m0hWUW/nMRBY5BA+78r/rjgEyb+ram5WBfDhDYVhSidXcGd1r/jZgCS09TXGKhUqhi6VrfH2gtPEB7/1l5IHktxQz2MaOYEZ+v0b3+o46hOcCdhnYT+414hWtdnX8IIY1o4w9LUQBpfVXBvUM4CB+8HqV0HCdiNK1jhywaOamNTx1X1XNFFwNqLvrjzPEpcCKhrpOc7WZvi26ZOGS5zwuKSsfTUIzyP0lwAmS4vJrWtJF2eiDOgJVs9q4VRKd4HPmH430FPjO1fG9YqlyMaDxY/YAJMgAkwASbABJgAEygUBFhwLxTbxEEyASbABJgAE/i4Cah6uK+a2htVnWwzQPH2D8XQn7cJixW5UJ6YnIqJS/aJQqHUvuxaD6M/a6IR6rmbTzB6wS7xvKAI7o1rlIM8Y18evDzbXu7rrm6BD/1fYOic7YiOS8yW4P7oRRxWnnmMmKR0j3hqJvq6sCthKETVwKhEIdJSdvv4li7Qf5PhfelJONZ7+EnCK4mt5sb6sDI1EMJ9REKKJJhSZvJAd0c0KP82A1xVcKfsdcoAp7RvGsfC1ABB0YlKYn6dsiWFyCpvOY2DRFISeC89CRMZ7dQoY9u6mAGKG+khODpJZNvrqWSxZ0dwL2aoi1evgPiUtPQsbTMjMU9AVCJS3xT5pTlJyBeZ79lgkJUM9z13ArHvTqD49gE1RQwkJL+ISZIy6elZVTszjG3pImWpywV3Y/2iYk8p41wxBp0NErcVY9PZGdXcSZyX+OQ0bLn+DOFxyYhOShP7SU23aBGULWkCvaJFRN2BzlVtQZcZdN6WnvQWFy+KJucVGJ2oJPTTJcWYli5KwjmdydPeoeJ1EuZLmujD2tQACakvxV5SvH1qlUa7yjZq/06oy1aXd+TCqBr/vPIDJsAEmAATYAJMgAl88ARYcP/gt5gXyASYABNgAkyg8BPIqh96bgnuWfExz29LmdwS3OWMsprhbl7cGEtOegv7Dmok+rZxLYVPapWRBFfKOF53yRdNnKxQo3QJ0Y9E3l+PPZQEVLJF6VfXAfXLvRXUbzyNxL8efpJgTlnT41u5gOxVFGPILWXoMxKmB7k7opZDSdGHBNjFJx6CLgWokQhOmcmU7Z5bcdwKiMJf558g6Y1tCc1Bor7cuuW8TxjuPo/GsCYVJC7ZEdwpVhJ/q9qbCbsXso6hRt8soMsO+TcEKIt9SJPyqGxTXGIw/6iXsFbRxEDOUTXD3TskFstPPxZiP8XgXs4CXzUsp2QdQ+ujDH/iTRY+o1o4g8RsanLBXbGO2mVLigsUxTouPgnD+sv+4rKAWvfq9uhazU7pD1RWPNz33wvC7lvPhXivjhedRRLUr/tHissR6kM2PySgK9rcI57SeaHzOqq5s7RnJLbTBQ3tQwk1NkfygOli4aF/BH5ZcxmbDnpm+GPLhVEL////8AqYABNgAkyACTABJpBdAiy4Z5cY92cCTIAJMAEmwATynUBOBffsWspsPHgdizacFuvMjQx3M1Mj/Dmtt1IRUxo7KTkVk5cdwJkbPmKuiYNa4LP2tSS+2jzp5Zsgt8DJzFJGnr2fVcE9Nu01Fp/wFn7e1MhLnMRmhQe3pgNB1iRbrj2T/NpJXFUVWOndY14h2PqmH4mjPWqWRme39G8wqGZmq8uCp34kwu66GSAEVhJ4J7SuKInhuRHHmgtPcPFJuIiJMri/beYkid3afiGyK7irszGh8eUCMWV+96tbVvigy9veO4HYffu5+EiVQWYZ7vKMb7KMoQsLhVCumIPE5V8Oe8InLP1iQy6Yqwru6rLKM4uBxsxMcKdseLpYoKx/agrfe1VhnM4qXfY8i0xQ22/eUS/QJYP4HVdjHZOVP3Lk675s0w0s/PcqIt/UGND0XplSxTDlm/ro19EVJpmI+FmZm/swASbABJgAE2ACTIAJFFwCLLgX3L3hyJgAE2ACTIAJMIE3BHIquNMw+87ex4xVh8WI2oqmhkXFCzsZT9+QdDHOzhzvUjQ1MiYRQ+b8JxVfXTaxR4ZCpjTHt3N3CAscau8quN/wDBDjJKemaS2aStY6U1ccxOlrjzVyUJfdf+9FvMhspsxfsjOhwqSqYq+6w0oZ4eSbTo2sYL5vU0lkn6s2VSG2ip0ZvmuVXhw2wzPb4hjfqmIGsV+bsJ3TOFLSXoEEWkX2OAm0k9tWkmxztP2iZkdwJyGdMvcbVbDMMKRccFfN4Fd0VppLVwffNCwPstdRx1Ge4a66PvpmQCk1+0TjkNCtuHiRjyEXyulSZEjjCqhZJv2bDvImXwd5zE9p56r0PDPBnQrJ0uUPZeJT61jFFr1lmevyweSXMFQjYFiT8qhmnx4TXU7QfxUWN3S54O5ojlaVSknfrtC2r3EJqRg17zg27E+vC9G4ZmkM6FwZjnbFcfdxGP7Zcw/3HqcXXpY3GwsTjB9YB0N6VYepccYiwdrm5GdMgAkwASbABJgAE2AChYMAC+6FY584SibABJgAE2ACHzWB3BDcX0TEYdSCnSBLFWqUCf7ziI6wsUi3xKAWGhmHn9cclzLO6bN3FdxTUl9i2u8HceyytxibCrVO/6YN9PXSbUICQ2Mwaek+3PMJluZ/V8Fd1aOeYp43upNSRn18YgqWbDqLnSfvgPynqWU1w93jWTS23wwQ76haiWg7mHJxtYKlKaa2d9WYFa+pr6rgrklgfRqRgIXHHwoxWLXAZk7jiE5KhdyOpVaZkhjZXNkjXhOH7AjuZJXzfeuKKF3SOMNwmQnV9IK2ubRll6s+y+ofG02Cu7bLFfk3Bd5FcJevUfjlN3BUsiiSx66tL9ni/HPJF1f8I5SKrtI3LGzMjPBJrdKo/sYaSZUHZfov+OcKflh+DuRvP3tEY4z+rBYM9ItKXam46pbDXhj366kM2e/j+tfG3DFNhS89NybABJgAE2ACTIAJMIEPjwAL7h/envKKmAATYAJMgAl8cARyQ3AnKGdvPMGkZfuFlQs1EryqudihkqM1AkKicOX+M/GMBGvKOlctvioHm5mHO/XdfeouZv11VHrNqqQpGlZ3RGRMgjSXgZ6uyEyn9q6CO73r5fdCZObTpQE1HZ0icHGwQo2K9mIdVDA2LiEZ1uam0NMtiucvot9JcFfNFNZ22N5V6JYLsapicO+apdHxjd2MfO68ENwVcWjLwM/sly07grsmexSaozAJ7trW8b4Ed9VLGMW+3Q6IwqarTxEWlywVw6VnZJdUr6w5vmhQTqnYKj0LDI1Dj3G7cf1BCLq1cMLfs9rDzDTjNzdImP933z0Mn3MMZW2Lw8RYH0+DYrB/eU+4V81Y9Dmzs8TPmQATYAJMgAkwASbABAoHARbcC8c+cZRMgAkwASbABD5qArkluJMAdvTyQ8xZc0yIz+qaWwUbTBzUEjP+OAy/wIh3znCnsSmr/IcVB5Uy5uVzkvjepGZ5zP/npPg4J4I7vX/z4XNhGRMcFqN2bTaWxfHT8Pb4d99VIcBnNcP9UUQi1l3yQ+rLV6Jg6qd1yqB1pVKZnsmsWrmo+nJrs5R5F8E9p3GoepeXfuNxTkVgM2uFQXBXtZShi4bJbTV/G0HdmuVWMHkpuGfHUkbu3Z/ZRZFPaBxOPHwBEuAT3xTGpbOuru7AwXNP0HXMLoFh9Y/t8GU3N43HIDQyUYjzJLTvW9YD5iWMYGtpwtntmf3i8HMmwASYABNgAkyACRRiic+nDwAAIABJREFUAiy4F+LN49CZABNgAkyACXwsBHJLcFfwiolPwo7jd7D//AMhqlOjrPb+HWujU2NXxCak4JvZW3MsuNO4JLpTEVbykKescso8l8/10D8Uw3/ZLvrlVHCn+ShD//BFL+w4cUdkvZO1hb21Gbo0rSLWR/NPXLIvW4J7CopgwbGHiE5M/2aAS6liGN/SJVMPc9VipZ3cbNGjhn2GY3vxSRjWX/ZHyhtBv0+t0mhX2Ub0y40M99yIgzzsSZClpilbWt3vY2EQ3Clueea5ib4uRjV3Evuc1ZZfgrvq5Qz52VOBXEuVDHOyjFl84iEevUj/xoemQrCq6yNLouWnH0nvEQPy65e3uWs9MH3lefHRydV90bR2aY2YEpJSMfSnY9h8yBP//NQB/TtVzipS7scEmAATYAJMgAkwASZQSAmw4F5IN47DZgJMgAkwASbABJhAfhL4+6IvLviECdsNyvxtXMES/d3LiiKqika2LtQczNM9yEm8/PXYQzyLTP+cimn2qllaKTv+QXAM/jr3BDFJ6WI+CacT27wVUHNDcM+NOCizetnpR9KlA/mUD25cHi7Wb0VpKip7PzAarjbFpcuIwiK43wqIAn0TIOlNdndZc2MMa1oBpYoZKh0zunS5FxiNhuUtlfz480twp2COeYVg67VnUsHTClamGNnMCWZG6UVIaR/ovHr4hovzSie0U1Vb9KzxVhgnIf7kwxB0q26vVCSVvs1AgjvxoKZOcJ+67JzwcKe2eEILjP68lsZfxdj4FAyafgh7Tz/GvDFNMWFQ3fz8teW5mAATYAJMgAkwASbABN4DARbc3wN0npIJMAEmwASYABNgAoWNAHlc/3bSG0HRSVLoVECV7EN0ixYRn1P2cTlLE0xsU0kSnC89Ccd6Dz9QxjE1Ej+LGerBxswQMYmpeBGbLAmnJMgPdHdEg/IW0hy5IbjTYDmNg8bYcycQ++4ESvHSxYO5iT4sTfRBhVVDY5PFAge5O6JRBUuxhsIiuFOs8ksV+pnWRxnkJYz08PL1a4TEJItLFFE4VyUDPj8FdzpLS096wyskVjondPFjV8JIXOoERiUhPiW9LgK1SqWKYUxLFyUvdjqTp71DxXkkayBbM0MUKVIEwdFJiE1K1SjU03gbDzzAF9MPibErV7DA9oXd4FK2pNpfaY+7Qeg8aqconMoZ7oXtrx7HywSYABNgAkyACTCBdyPAgvu7ceO3mAATYAJMgAkwASbw0REIiU3Cn+eewD88XqnApByEXlEdfFFfWTS/6h+BjVf8EZv0VgRVhUeiZ7+6Dqhf7q3YTn1yS3CnsXISB71P2c+HHgQJ0V1xgaDuEFDG9aS2lUT2f2ES3CkznKxz6JsM9G9tzd3RHEObVJC65KfgTpMS/z/P+eD28yixL+oaielV7c3wTaPyMJX57dOZmn/EC3SetTV1Qj319wmIQpdRO+HtHyler+tmg9Uz2qFKBeWs/6CwePSbsh9nrwfAzsoUB1b0RFVnq4/u7wYvmAkwASbABJgAE2ACHxsBFtw/th3n9TIBJsAEmAATYAJMIAcESNy85Bsm/MyfRyYK33VqlPXsaGGCtq6lUM2+hJLdCD2nzOjDD4JxxS8CEfEpIkucMqjJBqSeoznaV7aRLEHk4eWm4J6TOOQxhcenYM/t58JahTLbiYki271uWXPBQGFvUpgEd8UayRpo791APHoRK/ZNIWhT9jhlkTcoZ4HmLtZKdkL5LbgrYr0bGI3D94PhFx4vFTulOMnWqGMVW7Vnkd4la5yjniG4FRApzqPiAoUuSUoVN0QLF2s0dbZSWqNiTuKxcutNjF2QXuyYmp6uDto0cBQe7RZmhvAJiMbi9Vfx+Fm6Nc2QXtXw2/ctYaBfNAe/ffwqE2ACTIAJMAEmwASYQGEgwIJ7YdgljpEJMAEmwASYABNgAkyACTCBAkMgMTkNs/64iIX/Xs00Jiqq+r+5nWFraZJpX+7ABJgAE2ACTIAJMAEmUPgJsOBe+PeQV8AEmAATYAJMgAkwASbABJhAPhNIe/kK/zvgiR+Wn0NweLza2VvUdcBfM9qinL1ZPkfH0zEBJsAEmAATYAJMgAm8LwIsuL8v8jwvE2ACTIAJMAEmwASYwHsl8PBJED4bsQy3Pf1R3bUsNq8cjYrlbd9rTIV18jnLduHHxdtE+LPG98G00T0K61KyHXd8Yip2nniE/456wcs3Qrxfo6I1vupeFS3rObCNTLaJ8gtMgAkwASbABJgAEyjcBFhwL9z7x9EzASbABJgAE2ACTIAJvCOBwiy4p6W9RHJKGkyMDd5x9bn72ocuuEfHJeP2w1Ckpr2Enm5RuDlZwtzMMHch8mhMgAkwASbABJgAE2ACHwQBFtw/iG3kRTABJsAEmAATYAJMgAlkl0BhFNx3H7mKvzadxMVrDzFhaJcCk0n+oQruZBuzYstNTFt+HkkpaUpHjOxipg2ujya1SkNHp0h2jx/3ZwJMgAkwASbABJgAE/hACbDg/oFuLC+LCTABJsAEmAATYAJMQDuBwii4F1Rhu6DGlZPfgdevgX/33cPwOceQmvZK7VDFTPRxcEUvNKhul5Op+F0mwASYABNgAkyACTCBD4gAC+4f0GbyUpgAE2ACTIAJMAEmwASyToAF96yzyqznhyi43/QKQbcxuxEYGgdDfV2M+qwm6lSxwYFzT/DfkYci4/3Lbm5YMaU1+7RndkD4ORNgAkyACTABJsAEPiICLLh/RJvNS2UCTIAJMAEmwASYABN4S4AF99w7DR+a4E5WMlOWnsVvG6+jZHFDbF3QRRRApfYsJBY9xu3G/cdh2L2kB9o1dMSrV68RFZssnpcoZsAWM7l3tHgkJsAEmAATYAJMgAkUOgIsuBe6LeOAmQATYAJMgAkwASbABHKDAAvuuUExfYwPTXD3fR6NrqN3wtM3IkMW+6r/bmHUvBPo0dIZ62Z3gKmxHsKiEtF19C5cuReE1T+2E+9wYwJMgAkwASbABJgAE/g4CbDg/nHuO6+aCTABJsAEmAATYAIfPQEW3HPvCHxogvuFW8/Resh/wrudstt7tXYRsMhehrLb73iHYsPPndC7Tfrn3v6R6DJqJ3wCopT65x5hHokJMAEmwASYABNgAkygsBBgwb2w7BTHyQSYABNgAkyACTCBj4AAWXN43HqMdf+dxvkrXiBRvKy9Jbq0qY1BvZuiRmVHXLrxCE17zxQ0Zo3vg2mje6gl4xcQir+3nsbBkzdx874fzEuYomWjKvjqk+Zo3qAygkOj0X/0Cly87o3qrmWxeeVoVCxvm2Gsp4Fh2LDjnBjn8s3HKGZiiJaN3DCgZxO0b14dCYkp6D9mBY6evYO2Tath49KRsChpKsZJTErB+Nkb8NemE+Lns9tnomFtZ9zxeooV/xzBifP34P88TKyxVWM3fNW3BdxrOClZksgvBjQdgSGft8LiGQNgZKgvdQmPjMOWvRex++g1XL31GLHxSSLuz7o2RO9O7tDTLSrFpm39ySmpOHTqFjbvvYiTF+4jIioONas4okf7uhjQqwkc7CyxZO1BfPfTRq178vr1a3j5BGLznovSnhDLujWc0KF5dXzWrRFsrUtoPOXqzga9X6OKI5q6u+Kzbg1RqYIdihQpkuPflLPXA9By8FYxzt6lPdCxSXnx761HvNBvygG0qOsghHVzM0Px+cFzT9B1zC5QEdUjq3qjnlvGc5TjoHgAJsAEmAATYAJMgAkwgUJBgAX3QrFNHCQTYAJMgAkwASbABD58AiTkzli0Das2HFO7WBJXR3/VAY3rVkSHgfM0irtpaS+xZsspTF/4nxCH1TUSnGeM6YUJczYKoVyd4EzjbNpzQQjJmsbp1KompozojtlLdmRJcD+5dTqu3vLBnGU7hQCurg0f0Aazv+sjLgioZVdwJ2Gb1jRu1nrxrrpWt3oFzJ30Kf7bf1lcBmgS3B/5BuO7ORtw4MRNteNQjCt++hLEauC43zXuCa11/u97xCWDpnXTWIum98fn3RpBV7eo0nzxCcmYtnArlv19WOMvwpQR3TBzXO8M777Lbw5Zw7Qbvh2x8SkY/XktLBjXDDFxKeg7cR9OXX2K/83thL7tKomhk1NeYuTc41i3514GIf5d5uZ3mAATYAJMgAkwASbABAo3ARbcC/f+cfRMgAkwASbABJgAE/ggCJCgOmnuJiWxnbLNKbO9mIkRznh44uSFe2KtDWu7iKx0aqoZ7iQ2U1b38KlrJWGXhNyOLWuiinNp3H8UILKrSUAnsTwgMAK3Pf0zCM7ZGYfE6qiYeJGpnlmGe78ejbH36DXo6emKbHvK2H8eHCHWJhfHxw/uhDnffwIDfT0Eh0Zh675LSE5Ow9krniLbnFqHFjXQtJ6r+LeDvQV6dqgHfT1dwerL8atEPNQUGfkksgcEhYv36ZlzORvR/753gFrBPSQsGsOmrMHeY9elM0bZ95SJT42y8+nbCJSdX6+mE7btv6x2T9TtLWXaN3N3RWx8IvYduy6tnWJd9cvX+LRrQ6VM9V2Hr6L3sN+k9XRqVUvEHB4VK+IgRjtXf4d61Svkyu9DaGSisI65fCcQero6WDyhBcxMDfD1zMOo5mKFXb91h51V+oWIx90gdB61E5ExSfh5VBNM/KIeciHJPlfWwYMwASbABJgAE2ACTIAJ5D8BFtzznznPyASYABNgAkyACTABJqBCgETdgWNXCpGcRNc53/fF4M9bCsGZGgng1+48wZgf/xUir6KpCu5kI0PjXLiWLsj379kE86d8Bhurt1YloRExmPbrf1iz+aQ0jmqG97uOk5ngThN2b1cXv/7QD+UdrKX5SZRe+Nd+kSlPjRjs/Gu8sICRt8y80iOj4zFs6hpsP+AhXmvTpBqWzBworFYUTXUu+lx1/cR7+bojGDd7vXiNRPUFU/sJUV9HJ92yhSxeDp++hZHT10niPn2uuid0WTB08mqxt+rGUY3H1ckem1aMQrVKDlLM8nWvnPMVhvZrJQnyFMeDRwGoULaUkqVOTn7JXr8GVm69ibEL3p4RxXjLJ7fC8E9qiB8f+ITj61mHcfVeMCpXsBBCfIXSmm1xchITv8sEmAATYAJMgAkwASZQOAiw4F449omjZAJMgAkwASbABJjAB0tA1edcnR+5YvGnLt7HgLErEfQiSnykKu5u2n1BPKemzZecMqIHT1otst3V9X3XcTIT3BvVccH6JSPgWNoqw36SWP7NxL+w+8hV8YxsZaaO7K6U6Z2Z4E4XDZ0GzRPiNvmhb1oxGk3rpVufyBuJ3ON/2vD/9u47PIqq7eP4Te+9E6R3kSq9iEjvRSn2RlGaKCKIKIIK8qgIoqAoKlgAaaFKkSJdeu8CQkB6bwH0ve7Du+tkssluApkkk+/89ZidmXPO58zyXNdvzt7H+9LBbnX67CVTImb+si3msvf7tJPXOzeTJEkSh7mPBvNq5SknY5+TC5euGuepc++8AIjoPvYXBfaxD/0iWPoPu1NT/V6WjonsS3X56k3pPnSRTJi9M8xpObOkkftypZNLl0Nl96Gz5jNdBT/6rXryTLNSrG537b9UDAwBBBBAAAEEEAhMgMA9MCfOQgABBBBAAAEEEIghgWMnzslTPT+XpWvuBJvzJ/STujUf8NmaBsm6ovqHacvN59bA/fbtf0wNeA1n9ej7cgsTWttDYs+NtXa5lp7Rwxo43819/AXuvkJ060CtfXqh/cPy6TtPS+pUKbyn+Avcrdfr6n6tr66r5X0di5ZvkwZPDQk3fv2Dbura9qVPRWu4a+mZyaNfCbPi3Ho/+/xZ50Q3SW3fdYRs233E732sLznaNK4sYz/sKBnSpTZN/f7Hbnm820jvixZ1fvmpevJQ1ZKSPm2qGHoyRS5eCZUBo1aY1e6RHQM6VZX+HatIUtsLiRjrGDdGAAEEEEAAAQQQiLMCBO5xdmroGAIIIIAAAgggkDAErJuC6qrs4G9elwoPFPA5eF1RPWjENG/pFWu4a18prxtwvvJC4wgRNcR9uO2gcIHz3dzHX+A+4dOu8njL6gH1yX4vvchf4G79XMc+pG97U6fd12ENw+0r3HWlfK1HB5rLtGb+DyO7mXIwvo6r127IK++Ol28mLjEfW+fEeh+t/f7jyG6SLXN6n/eJ7NyINrDVlwlPP1pLtOa9r18N3ItvkJasWb7xqLw3do3ZMNV63JcjnQzqWkM6NCpO2H4vsLkHAggggAACCCDgAgECdxdMIkNAAAEEEEAAAQTis0BUAncdZ0Shc1SDcmvAaw2c7+Y+8Slwt7rfTeBu97oXgbuvlw0691pbf/CIaaZEjf7awXPoxrj6guXxFtUladIk0f46XL1+0wTnyZP5vselK6Gy9/A5OX/puuQPyiD5cqUnaI+2NhcigAACCCCAAALuFCBwd+e8MioEEEAAAQQQQCDeCESlpExkq6mjWgpmwtTl8uxro43T3ZSUsd7HX+AelTI3vmrZ+1vhHpWSMhGt8FePqJSU0U1on+gxSn5bsd1YRrekzKyFG6Rlx4/NPewlZewP88kzF2XBsi3y9cQlsvyP3ebjyGrW+/sybNx1Qt749HfvCvbyJXLIU01LymP1i4nWbOdAAAEEEEAAAQQQQCBQAQL3QKU4DwEEEEAAAQQSjMC//4pcunpd0qZKIYkTJ0ow446tgYbevCX9hk6UT7+Za7oQ2aapuir9qZ6j5HDIaXOufdNUa2gb2aapGhJ36feNd4NS+7nRvY+/wF3b+fGzblKicFA4bg2RO/UdK9q2Hr5K4vgL3DdsOygtXvifqXUeWQCtq9LfGPKTfP79AtOWffyBbnaq106atVo69x3rXXFunRP7fbSG/RsvNQ+3Ct2+ietHb2k5oEZhNoz19XzeCL0p/xszW9755BfzsW7Kqi81onLsPHBGHu0dbFau2w/dDPXxxiWk7/OVpfB9mdgQNSqwnIsAAggggAACCCRQAQL3BDrxDBsBBBBAAAEEwgvsPHRCPhi/UA6EnJbM6dPIt292kOyZ0kaLSkP7nxdtkDHBq8z1XVpUkw51KyTYwM6fh3VTTK3L/d7r7aTj43UkRfJkxk9rt2uY/Oqg8aKhu+ewB+720Fo3Dv2wXwfJmS2j9xoN298dPlVGT1jo/Zs9cI7uffwF7tpg4zrlZMTAZ6Rg3uze9rU8ypBRM+TD0TPN3yJ6WeAvcLeXd6lXs7R8OvBpKV4ot7ctDbeHfz1XPvpyljck99WedRNTrd8+7M0npHWjSt6XUFrb/Nelm6X3ez+IlqeJaE5mLtwgT7/yuWlL5/aTt5+Wp9vU9IbuGpprf/oPm2RuoS8jJn3RU+4vmsd7zxOnL8j8ZVukZYOKYTZJ1efiyx9/k65vjTPnRjVwvxF6W3r9b7F8NXWr3+9545oF5e1OVUVXv/Mizi8XJyCAAAIIIIAAAglWgMA9wU49A0cAAQQQQAABu8BvG/ZJny/uBJ45M6e/q8B9/9HT0uWjyXLu0jVzv0zpUsmY3m2lcB7fG0+6fTb8eeimmJ+MnSv9PvzZS1GsYC5pVq+CZEyfRtZtOSCLV243oW3bplVl8uzV5jx74K5/W7Z2lzz36mjvKnit760h9/1F8sjhkFMyb8lm81nNSsXl9NlLsmt/iM+AO9D7aKh98vQF2bLrsPgL3HXVua4+1z7VqX6/lC2ZX44eP+Ptk/ZfQ+nRH7wg7ZtXC7fC21/grtfreF7o/aWs3bzfGOn96lQvJRXLFJLzF6+YFfQakFcpV9i80NBx+grcNZjXVfDWFxOVyxYW3fzUc53Oid6/RqXiZgy+5iSy++j5WorG2ldfY5/+6zp5tMtw01a1B4uZjVyTJEkc5rnQz6Z99aoZa6DHtn2npEm3aXLs1GXRQP3DVx6S5MkSy6xlB+S74O2yff+dX1JYjxrl8sibL1aWOpXyUr89UGjOQwABBBBAAAEEEpAAgXsCmmyGigACCCCAAAKRCxC4x9wT4i9w15Z1dfYnY+fI/8b8t/La2iMNVPt3byUPli4odR9/33zkK3DXVc8Lft8qvd4dH2bltfVeulL6zW4t5a3/TTLn+gqcA7nPo00qmz698cFP5j7+AvfvP3lJps9f7y1lYxfXIH5w77byYvuHfW7+GUjgrvfcuP2gvDLw+zC/BrC2Vf3BovLxgKdk3KSlonXfI1pRf/b8ZXn741/ChO7W+3g2K9W/PffamAjnREN3Xb0/cty8MJudWu/laxW957noNWi8jP1pcaQP6JA3OsirHRtHadPUH+bslGcHzJPc2dLKnFGt5YEi2bxt6Ar+5RuPyntj13hru1s7MKhrDen73H8r/mPu28OdEUAAAQQQQAABBOKTAIF7fJot+ooAAggggAACMSpwLwN3fyVUYnQgcfDmgXpoyH3wyCn57pdlMnfxJtm045BoEKurqrs920BKF88rqzbsk1qPDoww3PUM/+LlazJlzlqZMnetrFq/x/xZV0c/37a2NHmknFy9FipP9hwVYeDu7z4aiut9Ll+54b2Pv8D99ykDpWzJfDJz4Xr5eeYqWb1hn2ioXe7+/GYV/vPtakv+PP+FvvapDDRw9wTVvy7dIhNnrZLFK3eYdh6qXELaNqsqT7WuacqivDpoQqSBu95Hg+fNOw/J+KnLzUalujpef32g/X356fpS4L5s8nPwKnnqlc8jnROd290HjplzPXOrL1Eqli0sLes/KI81rSLZs6T3+fTqy5gV63ZL8IINsmn7QVmz6c7qfe1H/YfKmBI1+muBqJZ6+TZ4u3R8d760rV9Mxr7TQNKkulPCyHro+HWl+3tjV5uV7zdv/SP5cqWX2aPaSIkCmePgt40uIYAAAggggAACCMSmAIF7bOrTNgIIIIAAAgjEKYF7GbjHqYHRmVgTsNdU18BdV5dzxA2BqYv2Srs+s6RDoxLy5YB6kjpl+MDd01N9abT/yDn533frJHOGlPJetxqUlIkb00gvEEAAAQQQQACBOCVA4B6npoPOIIAAAggggEBsChC4x6a+O9smcI/b83rg6Hlp1WuGJE+WRKYPbyn35UgXUIdv3f6HsD0gKU5CAAEEEEAAAQQSngCBe8Kbc0aMAAIIIIBAnBAYO3O1jAleZfpSv1IxGdK5qRw/c1FGT18pv285IJeu3pDEiRJJjszppGXNB6R93XKSNlWKCPt+PfSmzFuzS35auFGOnjwvobduS8rkyaRqqfzyYtPKUixvDvl61n9tdmlRTTo2rypXroVK90+nyZb9IRHeW9v9/NU2UqpgLrH2u0zhIBn5SivZduC4fDxxiRz++5xky5hWxr3Z3my62u/L2bLgjzulTDxj9DRib3fYy83l4XKF5de1u2XcnDVy+MQ5U8pDx1C2SJC80raWFPn/UiMHjp2RcbPXyMptB41T8qRJJE/2jPJC0yrSoFJxSZTI91B0he7WAyEyYf4GWb/7L69x1oxppFqpAvJs40pyX/aM4S6OrK9jZ6023v/8+69kyZBG6lcsJl1aVvM5V5F5WBvVuVS3yYs3y4GQ02YuPWNsUaOUtH6otKROmTxOPMf+OkHg7k8odj6/EXpbpi/eJ19O2WLKxZy7eF2ealpSPutbV9KmjniVe+z0llYRQAABBBBAAAEE4pMAgXt8mi36igACCCCAgIsE7IF77XKFZdC3C0TDVl9H5vSpZdALjUyAbj90Q84+X8w0IbWvQ+s6t6tTzpSL+Gb2WnPKvQjcSxfKLeWL5pHx89eZcFyPYnmzy5jej0n6NCmjFLi/36mJrN5+UGav2ulzDBnSppLh3VuYcP/zaStMCG0/9AVF5xbVTPBuD90vXL4mg75bIL9vPmDC8YicnmtcSTo2qyrJkibxnmIP3Ac+31BWbP1TFq3f6/M+hXJnkZG9WpuXDtYjkMB964Fj8tbYuRJy6kKET3tkz0Jc+4pENXDXldPXb9wm9I3Bibx89aa8+tESGTdjW7hWGtcsKB+/VlsK35cpwhdXMdg1bo0AAggggAACCCDgAgECdxdMIkNAAAEEEEAgPgpYA/dcWdLL1Rs3RUNhXSX9QMFcZkjb/jwuZy5c8Q5Pg9bPX31Uit7336aSGsx2/WSKHDl53nuehtPligSZ/960L8TcV8NoDcHPX75m/u4J3G+E3pIJC9bLkRPn5PiZS7JhzxHzeaoUyaT6AwUkZfKkkiJZUnm6YUWzitza79Qpksntf/8VvYfnqFwynwzv3lJSJE8apcBdV8tvO3BMJJGYlexF8mSV3X+dlD9DzngDcl1pH3rzlgnbPWPU/16/+4g3gM+RKZ182adtmJXqugr+1c9myMa9R739zJ4prVk5r2H6hj1HvS86fIX29sBdXyrsO3LK29eCubOIBuXWkPzZRpWk+6M1wzya/gL3LfuPSa/PZpj50kNflHgs9h09LfuOnvK+2LjzAqKllCmcO04//oEG7pMX7JGRP22UDTv/ll5PPigf9AhrF6cHGc86N2H2Tuk0aL7Z/NTXkSxpYtHgvd/zlaV8iRxR3og1nnHQXQQQQAABBBBAAIF7LEDgfo9BuR0CCCCAAAIIBCZgDa71Ci2d0qvtQ6ZciAateuiq8anLtsgnE5d6A+U65YvIkC5NTf1kXag99IdFMmXpFnO+lh3p0rK6PNXgwUjvoed6AndrbwOp4W7vt7b5eP0K0qFuecmaIY0J3zVs1yMqJWX0fC2fM7RLU9GV83ro+L6auUq+mrna200NxF9sVsWsQvc4rdv1lwmqr9248+uADzo3MaVlPMe4OWtNqR5d2e7L6PK1GzL4uwXeFev6skHD7Iol8ppb+Cq7E5Q1gwx7uZkUz5fDnHPz1m0ZOO5XUxJHD31pMurVNmFKy/jz0DF4XnjYLfSeuw+fkD5fzJKQ03dWv2vbWuonY9pUgT10sXBWoIH7myOXy7Dv/jA97PNsJQL3GJqrsxeum01Sl6z7y7xM0zIymdKnlLkr/jSlZewHX6p6AAAgAElEQVRHjXJ55M0XK0udSnmp2R5Dc8JtEUAAAQQQQAABtwkQuLttRhkPAggggAAC8UTAGlxriPxq+9omtLYfGjq/N36BzPj9TvkHXQ3/Td/2Jpw+cfaSvDB0oqn9rkfjqiXknecahgvGfAXX9yJw1373f6aeqTHv6/AXMFtrx9tDbs/9tv95XLp+MlU0FNdDS+9oKG8t+aKfdftkqvlFgB7WsZ29eFU6Dpskh46fjdRIf0nQ+X+T5eD/n9ewcnF5r2MTU1bDHrhHtLpcS8z0GzPbBPtaTubbNzuIrqT3HJF5aD16XYXv2Yxy0IuNwrw08Nxj5daD0vvzYPMCRv315UvdB4vG2aeewD1uTc3KzSFSt9Nks7r9q7fry3MtHjDPuL7c27jrhAz6arXMXf5nuE6XKpxVhvSoJQ2q5WfFe9yaUnqDAAIIIIAAAgjEOQEC9zg3JXQIAQQQQACBhCFgLynjCdF9jV5LpvQYMc2sHk+TKrmM6tXGrAK3/l1XlY/s2VoeLH6fT8C/TpyTjh9OktP/X6LmXgTu+XNllrF92omWuvF1RCVwt67ct97LHrjbV6/7CrP1xcPgFxubj7TUS7fhU01o7s/IOifWsdkD95a1HpC3nq4frsa1ta/WjWYDCdxHz1gpX89aY0611sG3u9r7or+I6P90vXj/pWGFuzNT+MOcnfLsgHlSplh2mTmilQRl/++FkPZAX87tPHBaPvlhvfw0d5e37IyWmZnwfhN5tF7cfbnjjCCtIIAAAggggAACCPgTIHD3J8TnCCCAAAIIIBAjAtZwV+uXf/ZKaxOm+zr+PntRnv9gopw4d8l8POzl5vJIhSJiLQGTKV0qGdO7rRTOk9XnPSJbBe65IKolZfz1OyqBe7fWNeS5JpXD9d1fiO25IKK2rGPS+u7j3mwfbjNTX+O3nmsPud9+roG0qFEqXF9Pnrssz33ws+h8RTVwt/ZfV6wP7dIswk0ro3JujDy8MXBTAvcYQPVxy8V//CX1u/wiHRqVkC8H1DMbKUd0HDp2UT4Zv07GzdguVcvklknDmknmDCmd6SitIIAAAggggAACCMRbAQL3eDt1dBwBBBBAAIH4LeB04G4Pje/FCvd7Gbh7XiLYZzW2AndrSRi7XUR9jY3AvX6lYjKkc9P4/WUQEQL3mJ9Crd9+/vINafNqsCkL42uFu69enD5/TU6euSolC2WJ+U7SAgIIIIAAAggggEC8FyBwj/dTyAAQQAABBBCInwLWwF03Gx37RjvJmyOTz8FYS8dYV05HpaSMfZV8Qgnco1JSZuKijfK/n5eYOYispExMBO6BlpTRskK6ueranYdNPyMrKXPl2k35ZeEe+S54h6zf8bdcD71lNsiseH9Oeab5/dK8dmFJleLOBrfWQ6+b9ts++WneLlm+4ai5LmeWNGaVc5fHyshDD94X6QaaGtB+F7xdJi/YI9v2nTJlSfT6ciWyS9v6xaX1I0UkTapksuvgWWnabaocPn5nDwJfh6+V2Ndu3JKZS/fL9zN3yLodf8u5i9e943q5XVmpVyW/pEieJMztrG3ly5VeZo9qI5nTp5Rh3/4h42fvMPdYMOYxszmo59C65qu2hMgXkzbL7xuOyt9nrph2WtQubBzKl8ghKzaFSJ2Ok8wlvjZ79ZRoGTVxkyxae1gOhvz/hrf5MxtPnYdqZYJivC66hu1PvDnHbO6rq9oXrj5EiZj4+X8d9BoBBBBAAAEEEIjzAgTucX6K6CACCCCAAALuFLAG7jrCTs2rSqfm1cKVEdFNNN/99leZu3qXgbAGwYFuCKrXjZuzVkZPX2k29NQjoQTudiPdDHXg8w3DbLqqHpeu3pAen04zNd/1sNZpd2KFu33TVC1b06RqyXAP/5b9IdLj0+lmE9mkSRLL/7o2l1plCoU5T6d4xaaj0vHd+bL/yPkIv0DtGxY3G2d6yooEet3DFfOa6woEZQh3by1Z8nT/uSac9nXkzpZWgke0lHLFc0QrcNcXB88P/FV2HjgT4bjqVc0v495tKLmypvGeYw/ch/SsJe+NXe29T/bMqWXuqDZStnh2c82ZC9ek98dLZcLsnT7b0ZrmXduVk4cr5ZUWPaebc+yBu353h3yzVj74eo23Frr9Zi0eLmz6miFtihj9h043Qm3zWnCYfhTNl8mUiXmgSLYYbZubI4AAAggggAACCCQsAQL3hDXfjBYBBBBAAIE4I2AP3JMnTSKvtq8tbR4q413tqitsJ8xfL2NmrJTQW7dN3+1BufU+eo8uLavLUw0eDHOPacu2yvDJy+R66E3v+BNK4K4D/nnRRvlk4lLzsiFxokTydMOK0qVlNW/ori7vj1/ofamRKkUyU1O/XNE8xsuJwF370PvzmbJ6+yHTZoa0qWTwi42k+gMFvHN2+O+z0nPEdDly8k6IXjJ/DvnitcckXeqwYa2G3u36zDKrtvVImTyp1K+WX8oUzSZb9p6SBasOSbJkiWXqxy3CrOi2X6eruRvXKCC6InzV1mOyclOIN7CtVSGP/DikaZhQW1dRa7tL1v1l2r0vRzpp/UhRSZMqqazbecKslu/QqLiM6lfXrEA/duqyjJ+1Q26E3jarv1dvufOyQ1d+162cz/zv/LkzmGuSJ0tiwvFHewfL3sPnzGe6ar5lncKSLVNq2bbvtCzbcMQ75k5tSsvw1+t4V7pbA/d0aZJL1oypvKvN9V4lCmSWmSNbm5cIl6/elO5DF4UJ2z1tpU+TwvR1464Tpg96nd5bD3vgruNp3G2qXLoSaj6vUS6P1CofJFeu3ZLF6/4yq/9/HNJE2jUoHqP/LukvDAZ8vkJG/LghXPCv43qrU1V5qmlJ86sDDgQQQAABBBBAAAEE7laAwP1uBbkeAQQQQAABBKIlYA3KkyROLP/++68JhLNkSCMPFMxl7rlpX4hcuHzNe//yRfPIJ91bhglYdWX2q5/NkI17j3rP07C2XJEgE1Ju3hciWltcV0MHZc0gh0/cCSsTUuAemZHdWQP5zi2qyQtNq3h/beBE4K792LL/mCkX45lz7Uue7Bnl/gI55e+zl2THn8e9L150jod3byllCucO8/x5SodoyRA9qpUNku8HNwqzGv3IiUsy8dfd0qNDeW8gffLsVXmi3xxvWK7lZkb1e0R0Rboeuvp97bZj8vw7v3oD7x6Pl5dhvR7ylpexhtqlCmeVWZ+1NqG75zhx5qpcuhoqhe/LGO4746+Gu4bgz709T6Yv3meu7f9iFXnzxSphSsfouJ55a64p/2Jfse6rfM2LrUtL72cqSsGgDN6XMVrbfMrCvfJUfy2/8o/oSvZBXWuEsfJloX2yB+7fBm83vzLQ46W2ZWX46w97rfQeew6flRyZU5syNU4c1k1QtUyQ9dA+vPJkBen8aBnzMoIDAQQQQAABBBBAAIHoChC4R1eO6xBAAAEEEEDgrgSsgXv10gUkXaoUsuCPPd6SL/aba+g67OVmopt52o9T5y/Lm1/OCRO6W8/RELFz82py659/RNvVIyEF7jpeDd3f/Xa+LNu0P0JjX78Q0GudCty1rZ2HTkjfMbMk5NSdWt++jhyZ08nQLk2ldKGwYbueq2Fzg5d+MWGxtXyLv4d16qK9ZnW6Hp4a57p6235Yw2j7ebryvFn3aXLg6Pkota1t+AvcravFtaSNlkLJnCF8UP31tK3S5b2Fpttj3qonGqrrYQ/c7S8LPOO8ev2mdB68UH6ed6eEk68a8p5zF6w+ZMw8K9jtgfsPc3bKswPmmdOdKh2j/f/o+/XSrX05nz7aFy338830bfLpDxu8vwjwjEl/DdG9Qznp/FhZyZ87/L81/p4jN3zuq96/r++CG8bKGBBAAAEEEEAAgZgQIHCPCVXuiQACCCCAAAJ+BayBe/1KxeT9jk1k2eb98v28dbLv6GlT/kUD4EJBWeXJBg9K/YrFIt1YUcvP6Eaa3/+6TrYdOG6uT5k8mZQtEiSvtK0lRfJkM2H7mOBVpm8JLXDXMeuq4q0HQmTC/A2yfvdfJoTXVeRZM6aR2uUKy1MNKkrurOFDRicDd+2nzp2+fJm8eLMcCDltVrXrs6Cr3dvXLS+NKheX1CmT+3zGRv60UV796M7Gr7pKXVe3awmVyA516TtimXw8fr05TcPaj16r7XNj1FPnrkmrXjNkzdY75V80+G5Tt6j53/aw2hPePtmkpJQomCXS59df4G4dV8VSOaVB1fySKFGicMPatPukzP79gPm7NQC3l5SZP/pRqVTqzi9JrEfIycvSvOd02bLnpPnzzBGtpHHNgj75NGh/ZsA8s4GrvT39b3vIryv7X3+2kjSpVdCUw4mJw/NiQl82+CtVc+HyDdFV+CN+2CD66wDroSv73+tWU3o9WSHGN3SNCYe7uWdUA3f99UXKFEki3Uj4bvrDtQgggAACCCCAQHwTIHCPbzNGfxFAAAEEEHCJgD1wH9K5qUtGxjBiU8AaXEcWnFv7aA/KrSvD7WPxd+7BkAvSadACb2kaz/UaNg98qbq0qlMkTBkYz+f+Anfr54H6RhS4R7aCP9BgXvtgf1FhX+Gun89ZfkC6DF4YbhNZDfHffamalC2WI9xGyYGOz36e1sLvNmSRCdEj+xWA/bprN27J9N/2yaAvV3k32Y3KryOi2989h85KtyG/mdr9XduXlQGdqkna1LFfRz6QwF33H3h/7BoJXrLfPM+zR7Ux9fw5EEAAAQQQQAABBEQI3HkKEEAAAQQQQCBWBAjcY4Xd9Y1ag2ktpzLyjTqmln9kh78QPbJwfuw7DeS5FqXC3F6DX60RP3D0ynArpzUI/urt+mFqyuvF8TFwD6Tfeo7Wrv/w27Xy1ZStYq2drqvIX3u6ovTvWEVSpUh618/m2m3HpWn3aaZMjN57wvtN5NF6d359EMhx6/Y/ohvnDhy9SsoWyxZm09lAro/KOaE3b0uPDxeLlgDyHNZfS0TlXvf63EAC90DOudf94n4IIIAAAggggEB8ESBwjy8zRT8RQAABBBBwmQCBu8smNI4Mx1rDvG6VfDLxw2aSMV2KSHsXlZIy5y/dkPZvzJJFaw6be0YWkmqAu2HnCVMv/Ke5u7xhs6+66P4Cd2tJmcjqqkc00EAD0qiUlLly7abZFHXygj2mWfsKd3tftISLun328yZZsem/TY59vbSI6uOk1n2GLxN18hzRrRuv5am0jJGWBIqpg8A9pmS5LwIIIIAAAgggEPsCBO6xPwf0AAEEEEAAgQQpQOCeIKc9xgf9x/bj0uClKWYjT63dPvXjFlKnUl6/7do3TdXa5fcXzhruOutGoUXzZZJZn7WWQnky+r2/1kRv/WqwHD5+0Zyv1+n1nsNf4G7fDHbOqNbyQJFsftv1nBBo4G4PgiML97VPbV4L9m486i9w9/RFA+2vp2+Tl9+/s7nrU01Lyui36t1VwL1p9wlp0XOGaKkTz6Gr3HX+I6pBHzBeDJ0Yn0vKBPo8xRAdt0UAAQQQQAABBOK0AIF7nJ4eOocAAggggIB7BQjc3Tu3sTkyLQ/Tfehv8v3MHaYbusHoN+80lJKFsni7pSva//r7otm4U+tP63H2wnV54s05snD1IfPf1coGmQ1XCwRl8F63bd8paddnluw9fM78TTfUHNKzVpjNIqf9tk+CsqeVivfnDLPZpm7K2az7NNm+/3S0And7/3RD2FH9HhGtNW49dKX33kPnpNB9GcPUio9KQKplVTRI15cWGloP6lpDenQo772f+umLjY6D5svOA2e8zdsDd91M88e5O6XZQ4XC9VM3WtUXEHrcbeCuY+434ncZ/sMGc7/i+TPLgaPn5eatf0zN/G8HNYoTtdFj83sRlbYDeVYCOScqbXIuAggggAACCCDgJgECdzfNJmNBAAEEEEAgHgkQuMejyYpnXdUQ+NHewd5gXEuD1KyQRyqWzCFnL16X+asOydETl2TGp62kQbX83tFp0KyButYA10Ovq18tv5Qpmk227D0lC1Yd8paFqVUhj/w4pKnkyprGe72G4nr9knV/mTC/XtV8kj93Bjl17qrMWLzfu3GorxDY3wp3bcS+otzav9u3/5FNe07Kpl0nTdBvXwEflYBUA2zdEHPwV6u9Y9PxtKxTWDKnTymrth6TlZtCTKCtfuqphz1w181AG3ebaoJ7XY1fp2JeSZ82eTjLz/o+Ii+1LRvtp0xfhDTpNs2sbtcNYb9/r5G8O2a1mQd9YWCf52g3lEAuDORZCeScBMLFMBFAAAEEEEAAgXACBO48FAgggAACCCAQKwIE7rHCnmAa1dD95Q8WhakVbh/8Y/WKydcDG0iaVMm8H63cHCIvvPOr7D9yPkKriFaXa8DbrPv0MBuD2m+iZWSmfNQizIp7PSeQwF1Xlmvtc62bHln/9H69n6koH3Sv6V1lH9WA9NqNWyZ0/3j8OhOs2w8Nsvu9UEWqlM4ljbtONR9bA3ctG/PO6JUy5Ju1kT5zurr9s751o70CXV8ODP5ytbz/9RrTjudXB2OnbjW/dNAj0Jr32udVW0Lki0mbzcuNv89cMYG9vizQevC6Oa7nFwWnz1+T5j2mm5X+GvLPHtVGShTIHG6s1nm116rXNup0nGSuqVQql8wc2UqyZkwV7h5O9yuyZ8U6nogmdvHYdqIvpL4N3m6eVfuzYb3O2pbdwGqs1+h9K5TMIaMmbpLPftpo5mfMW/VEN0f2HL6sMqVPKS1qF5Yuj5WR8iVyyIpNIV73QMsgJZh/OBkoAggggAACCNwTAQL3e8LITRBAAAEEEEAAAQTimsCN0Nuiq9Z109JlG46Yleue1e6PNyohzWsXkgxpw2+oqpuBammYn+btkuUbjpoAXVd4a4jY5bGyUq1s7jBlZDzj1kD84LELMnn+brPqW8vHaJsa2lYomVMeb1xCnmhcwmebgQTunnY8/ft53i5Zt+Nv74p8LX9T+8H7pH3D4lKjXJ5ol5Sxjmf/kXPy5S9bJHjpfjkYckE0vKxbOZ/0ea6ilC2WQ5Zv/C80toeXGoav2nxMpv22V5auPyJas1zDe73HQxXuk5falpGHHrzPp2Wgz5KWjtFSPVrmR2v2zx3VRqqWyW1Kylj/7q+Wv66Of/WjJTJl4d4Im7YG604F7rHRr7gauI9/r7FMmLPTW/ZJJ0r3WvDU6D9z4Zr0/nipTJi90+cc6vewa7ty8nClvNKi53RzDoF7oN80zkMAAQQQQACBqAgQuEdFi3MRQAABBBBAAAEEEEAgTgjoC44h49bK25+vMP2xluqx13XX1emj+tUN8xLCM4jjp6/IE/1mm1XtnkNXQuuLhYtXbnjLAfV/sYoM6FzVvCBwInCPrX5FFrjPWLJPtuw5Zcb/w5yd3s2Jn2xS0rs6X1/4FMuf+Z6vcNdfEGjfPIe+YJk/+lHz6wDdL6D70EVhwnZPGaT0aVLIorWHZeOuE+ZS630I3OPEV5lOIIAAAggg4DoBAnfXTSkDQgABBBBAAAEEEEDA/QLWVey6ellXsXtWO+vorTXkravfrTIa2g/77g/p/9ly82ddff/NwAbS7KHCkijRnTP1lxJjpmyWprUKmQ1v9YjpwD02+xVI+aFAzrnXJWXUXed38MvV5f7CWSXR/09QksSJzC8Tnuo/x/yCIqKNftduOybPv/Ord28HvR+Bu/v/nWCECCCAAAIIxIYAgXtsqNMmAggggAACCCCAAAIIRFvAHkg/XDGvTBrWTDJnSOm9pwbl3YYsMiut9fC1yv3UuWvSqtcMWbP1mDnn0z51TNkRT9geUQdjOnCPzX4FEqYHcs69Dty1jv64dxuGK8l09fpN6Tx4oWiJJT0iq9m/YPUhs7GxbuRL4B7trx8XIoAAAggggIAfAQJ3HhEEEEAAAQQQQAABBBAwAlqK5fqN29HexNQpxiMnLpmgfPPuk6bJz/o+Ii+1LRuuea2l3/KV6d7a8bM/ay2VH8jlPU+vb9xtqpw8e1WyZ05tasCXLZ7d7zBiOnCPzX4FEqYHcs69Dtz1hUqbukXDzU3IycvSvOd02bLnzrNgretuP1mD9mcGzJOZS/ebj1jh7vdR5wQEEEAAAQQQiIYAgXs00LgEAQQQQAABBBBAIHYENBD+fNImee+rNRKUPa18/mZdqV42KHY646JWJy/YIyN/2igbdv4tvZ58UD7oUTNOj2705M3Sfehvpo8VSuaQ6cNbSu5sacP1+eyF62ZF85J1f5nPejxeXob1esi7UavWba/TcZL5rEyx7Cas1efK3xHTgXts9iuQMD2Qc+514L54bDuzcbH9sPbFWtfd1xzqLyP6jlgmH49fbz4mcPf3pPM5AggggAACCERHgMA9OmpcgwACCCCAAAIIIBArAn9sPy4NXpriLQlRt0o+mfhhM8mYLkWs9Mctjb45crmpZR4fQshjpy6b1e0bdt7ZBDMqh4bywSNaSrniOcxl1mBbN9OcObK1FAjK4PeWTgbuTvcrkDA9kHPiYuCuExufnnW/DyInIIAAAggggECcFCBwj5PTQqcQQAABBBBAAAEEfAkQuMfMcxGfQkhrkBsdjV5PVpAhPWuZVe47D5yRJt2mipao8bc62tqWNXC/L0c6mTOqjZQslCVMd66H3pKX3lsoE2bvNH8f+04DU0fec1jD/kqlcsnMka0ka8ZU5uPY7FcgYXog51jn6bWnH5ShPR8KVxt/5eYQqdtpsin5YzewGqtJRCvco1JS5sq1m9Lx3fmiv+jQgxXu0fkGcQ0CCCCAAAII+BMgcPcnxOcIIIAAAggggAACcUaAkjIxMxXxJXD/+8wV6fDGbFm+8aiBaP1IEbm/UFa/KH/9fVG+n7nDnKer3OeMai0PFMkm5y/dkPZvzJJFaw6bz/q/WEUGdK7qLTkT0Y21VE3LXjNk1eYQc8qCMY9JnUp5w5y+Y/9pU1v88PGL5u9RCdxjs1+BhOmBnPPDnJ3y7IB5Zuxt6xcz40+TKpnXSL/LA0evkqHj1pq/RTdwD715W3p8uFi+nrbV3CeyTVP1JUeb14Ll3MXr5lwCd79fHU5AAAEEEEAAgWgIELhHA41LEEAAAQQQQAABBBBwk0B8Cdwnzd8tT/SbY+iL5ssksz5rLYXyZPQ7FfYyNNZgXVegdxo037ux6og+daR9w+KSOHEi7311tXWiRCJZMtxZgW4Pebu1LycfvvKQpEiexHyuK+Y7DVogC1cf8t4jKoG7XhRb/QokTA/kHOuvUfQlx7RPWsiD9+c0Hv/886+Mn71Dun3wm+gvAfSIbuCu1y7+4y8TpOumqMmSJpZBXWtIjw7lvfOhtdu1Px0HzTe/HvAcBO5+vzqcgAACCCCAAALRECBwjwYalyCAAAIIIIAAAggg4CaB+BC42zdAtZaG8TcXGrgOGbdW3v58hTk1X670MntUG9H66Jev3pTuQxd5S7/o57r6vU7FvCaw/X3jUbOZrIbqnlI0eo41/Nf/1hcAjaoXlNPnr8rcFQfNKmotU6MhsB5RDdxjq1+BhOmBnGOfr5TJk0r9avmleP7MsmjtYdm464SkTplMbt66fVclZdRWV8u/P3aNDP5qtfdRyJkljbSsU1gyp08pq7Yek5WbQkw7Darll/mr7rwIIXD3983hcwQQQAABBBCIjgCBe3TUuAYBBBBAAAEEEEAgVgSuXr8pnQcvlJ/n7fIZYvrazLJgUAaZvnifjJq4yQSnGrrpxphPNC4hL7UtJzmypBYNZHceOG3OmbXsgGjpEg3salXII288V0nKFMseZrz2fmh96Zrl88jmPSdk2LfrTKCogWum9CmlbuV80rV9WalWJijMqmk7oPb9u+Dtpr70tn2nTD/Ll8ghz7YoZfqqK3c9Y7cGxvb76OrhVVtC5ItJm82moDoWvVZD5BYPFzZ1xHXFsTU0jWgyfZXnuBF626wo/mb6Nlm24Yh3nBXvzynPNL9fmtcuLKlSJI3w+fA1TrUuVyK7tK1f3JSJsZYe8dxoysK98lT/OcbFvvlpIA/jgaPnpVn3abL38Dlzuq6C7vd8ZbNy/eKVUBk4eqWMnrzZ3N/XYa/V7isQt17XrkFxqVc1n7w4cL7PZzWyGu6e+8RGvwIJ0wM5R8egz0m7PrO8JVysPvrd+KT3wzJl4R6Zs/zPu1rhrve9duOWCd0/Hr/O5xzqd6DfC1WkSulc0rjrVNMVAvdAvjmcgwACCCCAAAJRFSBwj6oY5yOAAAIIIIAAAgjEmkBUA/eJHzaTLyZvCrN62dp5DdS/f6+xTJ6/R94atdxnUKfB4KRhzcLU6Lb3Q2t46waQH3y9JsLA9qmmJeWj12p7y5J4+qFh/5zlB6TL4IUmHPd1FL4vo4zs+4gZh75siChw19Ipr360RDScjujwXKufN+021Vtj3Nf59sBdy3G8/MEiWbHpTg11X4duHjpuYENv+RDrORrAPt1/boTjjChIv3D5hjz/zq8SvGS/uZ2+NBjVr663ZEggD6Sugu434ncZ/sMGc7q9JI3npYtu9hm8dL8cDLlgztMXFa3qFJEnm5aUArkzhNn4UzfhHDttq6kPry9JNNStUDKnWQ2v1+z684w07jZVTp69GuUV7tbnQ18GOdWvQML0QM7R/qup/SWUvlxp9lAhef25SpI3Zzrp/fFS86LrbkrKWK32HzknX/6yxTuHnpdefZ6rKGWL5TD1/+t0nGQuIXAP5JvDOQgggAACCCAQVQEC96iKcT4CCCCAAAIIIIBArAlEJXDXFcm6Mn327wfMSvPGNQqYoPr3jSFhAmMtcaGrnz0rynVFutbgnv7bPm99aQ1Pvx3USNKmvrPpo70fTWsVkvmrDkqSxImlZoU8UrFkDnOPhasPhwmXO7UpLcNfrxMmKLavAtbQtnq5IKlWOrcJwz3lSbJnTm0C3ZCTl30G7sdPX5En+s02q9o9h66Q1/FcvHJDZizeb/riqV+uIfD4WTtEV6zrivzVW46Zy6qWyW2u0SN/7gzSoYPbLmgAACAASURBVFFxSZ4sial9/WjvYO8KcU+JkDJFs8mWvadkwapDXi8Ns6d81EI0fPcc9hIjOj+tHykqaVIllXU7T8jyDUdNW1EN0mPtYaRhBBBAAAEEEEAAAQR8CBC481gggAACCCCAAAIIxBuBqATunkFpiZNR/R4xZUj00JXOA0evkqHj1nrHrYH8j0OaSL0q+b0rmOcu/9NsxKhBvL2ciL0feqOHK+aVL/rXlSJ5M3nvqyugB325Sj4ev978TQPzGZ+2MnWk9dAQ+ok353g316xYKqd8807DMEG1/R56nX2Fu64kHvbdH9L/s+XmvjqebwY2kGYPFfaOR4P1MVM2i74csG806q+Gu463+9DfzEpuPXz1c99f5+SFgfNl1eYQc46Wrxn3bkPJkDaF+W/rquhShbOaDU/V1XOcOHNVLl0NFV3Nz4EAAggggAACCCCAQHwVIHCPrzNHvxFAAAEEEEAAgQQoENXAvWzx7DJ9eMswwa6yWetn639/2qeOdG1XLky5EF0B3qzHNNmw84SR1jrtWoJGD3s/dCW3tmMPsvVc+8ruvs9XlsFda5i2tB8NXvrFhPq6webUj1uEKV3jmWKtF9558AKzUace9sD91Llr0qrXDFmz9c4qdV/jiexx8Re4/7H9uDR4aYrZADSyfq7ddlyadp9manbry4X5ox/zmmntdK2hrr8miE4N9gT4uDNkBBBAAAEEEEAAgXgoQOAeDyeNLiOAAAIIIIAAAglVIKqB+2d9H5GX2pYNx2UN3O2r1z0n29v6bnAjebJJSZ+BuzVE9zU3I3/aaGqr69G2fjFTz1s3BrX+XVfifz+4kQm0fR264r55z+nmI3vgvnn3SW+tcC09M3dUG9GXDYEe/gL3r6dtlS7vLTS3i6yfdjN9sdDvhco+zbQkTfcO5YxpiYJZIt1QNtBxcB4CCCCAAAIIIIAAArEtQOAe2zNA+wgggAACCCCAAAIBC0QlcNcV1ou+aivVywaFu781cLdv1ug5ObK2/PXD3qDWaa/f5RfzZ2t71qD7xdalZeQbdUy9dF+H1lBv0m2qqQ1vD9yt49G69TNHtJKg7HdK6ARy+AvcrZ+/9vSDMrTnQ2F+DWBtI7JzdSPSToMWyJJ1f4XplpaRGfhSdbPRaIrkvscfyDg4BwEEEEAAAQQQQACB2BYgcI/tGaB9BBBAAAEEEEAAgYAF/AXdp89fk+Y9pouWQLGH0tZG4mPgbq2BHlngXqJAZpk5srUUCMoQsGtMBe59nq0kH/SoGaYfWkt+4q+7ZeDoleblgfXQOvhfvV0/Sn0PeJCciAACCCCAAAIIIICAAwIE7g4g0wQCCCCAAAIIIIDAvRGIq4F7t/bl5KPXakvSJIl9DtRaOqZDoxLy5YB6kjpl1ErKWFfJ2wN36+p3LUkzf/SjZiV9oIe/wD3QkjKhN29Ljw8Xi56vh7WkjL0vunmt1sf/Zvo2+WnuLrkeesucYvUJtP+chwACCCCAAAIIIIBAXBEgcI8rM0E/EEAAAQQQQAABBPwKxNXAXQNwLeNyf+Gs4cbw95kr0uGN2bJ849FwIXSgm5HquLsP/U2+n7nD3MMeuJ+/dEPavzFLFq05bD7v/2IVGdC5aoQvAOyd9Be42/s5aVgzqV81f7ix7th/2tSZP3z8oqlFr7Xkq5bJ7Xdet+w5Ka1fDTbX6cazsz5rLUXzZfJ7HScggAACCCCAAAIIIBDXBAjc49qM0B8EEEAAAQQQQACBCAXiauCuHa5WNki+GdhAiuT9Lyi+eCVUBoxaIZ9P2uQzKLePp2KpnPLNOw2lZKEsXoMr127K+2PXyPAf1svNW//4vI/+ccLsndJp0HxzTqb0KWVEnzrSvmHxMJuRasmdRIlEsmRIFcbYX+CuZWB6/W+xfDX1zsp1DcN1E1nrKnotD/PMW3NFy/XoofXYvx3USNKmTuZta9pv+0xt+Yr35wzTL722Wfdpsn3/aQJ3vv8IIIAAAggggAAC8VqAwD1eTx+dRwABBBBAAAEEEpZAXA3cdTX3pSuhkjJ5UqlZIY9ULJnDrNaeu+KgnLt43UySbuI6+q168kyzUmE2HNVyMI/2Dpa9h895z6teLkiqlc4tZy9elxmL94uuki+eP7MkS5ZEtu075bM+/eWrugp+kQnePccDRbJJnYp5zUakv288Kht2/i1a/mZIz1phVr/7C9z1fpH10z5WDeSnfNQizIuDsxeuS7s+s8yGqTmzpJF6VfNJ/twZ5NS5q94xRhTUJ6ynnNEigAACCCCAAAIIxGcBAvf4PHv0HQEEEEAAAQQQSGACcTVw/3JAfbMRqIbJvg4N4t/rXsOE3b7qvK/f8bc8P/BXE2r7OnTF+9i3G8ioiZvk53m7ItwQVlfU62akoydv9q6Gt9/vvhzpZM6oNmHC8EACd73PnkNnpfPghbJi051V7L4OX6v09Ty1adZ9urdWu69rfQX1CewRZ7gIIIAAAggggAAC8VyAwD2eTyDdRwABBBBAAAEEEpJAXA3cF49tJxVK5pBfFu6R74J3iAbouglogaAM0qJ2YXm5fTkpGJQh0qm6duOWzFy6X76buUOWbzhqrtcV6s80v186ti5tVsVr2B1Z4K4N/PuvrkY/Ld8Gb5fgpfvlYMgF067eS8u8PNm0pBTInSHMKvtAA3e9j5aX0Q1cdbPTZRuOmBX8WsJGy8R0eayM1KuaX1KlSBpurNqvg8cuyOT5u2X+qkOmfIxeqyv/K5TMKY83LiFPNC4hGdKmSEiPNGNFAAEEEEAAAQQQcJkAgbvLJpThIIAAAggggAACCMS8gD3418C9VoU8Md8wLSCAAAIIIIAAAggggECcFiBwj9PTQ+cQQAABBBBAAAEE4qIAgXtcnBX6hAACCCCAAAIIIIBA7AsQuMf+HNADBBBAAAEEEEAAgXgmQOAezyaM7iKAAAIIIIAAAggg4JAAgbtD0DSDAAIIIIAAAgggEJjA5as3JWWKJD43Fw3sDjF/VlwP3J02DL15W27d/kdSp0wW8/i0gAACCCCAAAIIIIBAHBYgcI/Dk0PXEEAAAQQQQACB2BbQEPXzSZvkva/WSFD2tPL5m3Wletmge96tY6cuy/tj10jwkv2SInkSmT2qjZQokPmet3OvbhgXA3enDTVkHzttq3w9bZts23dKxr7TQJ5rUSoMsVPPz72aV+6DAAIIIIAAAggggMDdChC4360g1yOAAAIIIIAAAi4W+GP7cWnw0hS5dCXUjLJulXwy8cNmkjFdins66l0Hz0rTblPl8PGLki9XegL3aOg6bWh/6eArcHfq+YkGF5cggAACCCCAAAIIIBAjAgTuMcLKTRFAAAEEEEAAAXcIOBWYOh0W3+3sxMUV7k4bErjf7VPE9QgggAACCCCAAAJuFCBwd+OsMiYEEEAAAQQQQOAeCThVEsTpsPge8cSp2zhtGEjg7tTzE6cmgs4ggAACCCCAAAIIJGgBAvcEPf0MHgEEEEAAAQQQiBsCTofFcWPU97YXThsGErjf2xFyNwQQQAABBBBAAAEE4r4AgXvcnyN6iAACCCCAAAIIuF7A6bDYjaBOGxK4u/EpYkwIIIAAAggggAACdytA4H63glyPAAIIIIAAAgi4WMBfqHr6/DVp3mO6aK13z2anBYMyyPTF++STCetl464TkixpYqlQMqd0a19OWtUpIimSJ/GKvTlyuQz77o9IBRePbSe1KuQJc86Fyzfkx7m7ZPL8PbJ+x99yPfSW5MySxpz3cruyUq1MkCROnCjMNd8Gb5eO7843f+vQqISMeaue7PrzjAz4YqUsXfeXlC6aTWaNbC1pUyeTzoMXys/zdplztf2a5fPI5j0nZNi362TR2sNy7uJ1yZQ+pdStnE+6tvfdntXGc58KJXPIqImb5LOfNsrfZ66YPrzYuvRdjS06hv/886+s2hIiX0zaLL9vOGr6ouNpUbuwdHmsjJQvkUNWbAqROh0nmb71ebaSfNCjpvnfer7n7xFNnOf8iJ6fsxeuS7s+s2TJur/MLXo9WUGG9KwlSZMkDndL+7mDutaQfs9XlkT/P73//iuy88Bp0fkNXrpfDoZcMM/cA0WySYuHC8tzLUpJ7mxpI3zGrly7Kb8s3CPfBe/wPktqUapwVmn9SBHzrGTNmMrF33KGhgACCCCAAAIIIHAvBQjc76Um90IAAQQQQAABBFwmENXA/bvBjWTML1tk0vzdPiVeaPWADH/9YUmdMpn5PKphsYarc5YfkC6DF5qQOKLj+ZYPyCe9HzbhueewBu7tGhSXGuWC5PVPlpmwXo/mtQvL94MbSZIkicIE7gvGPCYrN4fIB1+vkZu3/vHZ5FNNS8pHr9WWLBn+C2btgfv49xrLhDk7ZeHqQ957zBzRShrXLGj+O7pji6rhmQvXpPfHS2XC7J0+x6Jhddd25eThSnmlRc/p5px7HbjrPacs3CtP9Z9jTD0va0oUyByuT3OX/yltXgs255UslEWmD28phfJkNOddvBIqA0evlNGTN0c4NymTJ5VPXn9Ynm9ZKlygv/PPM9L+jVmy88CZCC2mftzCO0cu+3ozHAQQQAABBBBAAIEYECBwjwFUbokAAggggAACCLhFICqBe/bMqc2q4MV//GVWSzeuUUCCsqeTuSv+lO37TxsSDXNnfNpKGlTLb/57xpJ9smXPKdFw+oc5O+XSlVBJlya5PNmkpHdVcfuGxaVY/jtBrN5bV0brCnM9iubLJI2qF5Q0qZLKup0nZPmGo94A/f3uNU1Q7FkJbQ3cg7KnNQHtybNXvVOlK81HvlFHdKNP6wr3prUKyfxVByVJ4sRSs0IeqVgyhxw5cUkWrj4cJvTv1Ka0DH+9jncFvz1w1zBZy754Dh3n/NGPSqVSue5qbFExvHz1pnQfuihM2K6/DGhZp7CkT5PCrN7XXyXoYe2vNXDfc+isTPx1t/GbuWy/N6xWp3LFs5tryxTLJi0fLiKRPT+6cv2JN+d4X0DYV67rfbS/z709z/xiQg/rnPoai67M118dXLxyQ2Ys3u+dH33uRr9VT55pVsr7PNwIvS3dhiwyK+P10Ge2bf1ios/xtn2nZdmGI1K2WHaZNKyZZM6Q0i1facaBAAIIIIAAAgggEMMCBO4xDMztEUAAAQQQQACB+CwQlcDdM05dPa6ry3NkSW3+pMFo58ELvKveX3v6QRna8yFv8KnnBFJ//Nipy9Kq1wzZsPNOmZrP36wrzzYvFaZ0zLZ9p0wgv/fwOSlTLLvoCnIN1/WwBu6egHVw1xomZNVANfTmbUmeLEm4kFjPfbhiXvmif10pkjeTdzq1FMmgL1fJx+PXm7/ZXybYA3c9R1ezD365utxfOKsk+v83AUkSJ5K7HVughtZV5dpfDbl7dCjvfUmgq+zXbjsmz7/zqzH0HNbA3fM3f8+GnufvnMhWr+v1+oJFV7frixj76nZdod9p0HwT/GtYPqJPHdGXM55SQvb50bIywSNaSrniOcwQrPOjIbs+Kw/enzPM/O7/685zxIEAAggggAACCCCAQKACBO6BSnEeAggggAACCCCQAAX8Bab2UFlrqP84pKnkypomjJa9fvqXA+p5y8oEGhZrmZon+s0x99W63KP61Q1TD17/roFx3xHLvCG4loOpUymvucbaBw2bIyoVYh+zPei1DsxeX7zv85VFQ3zN0u02Wk983LsNJUPaFOGepLsdWyCG9nFpbXL7PHg6tmD1IfPiQoNuPWIqcNda/BruBy/Zb9r5tE8dU85G/ewr0K2fnb90w5SCWbTmsLmu/4tVZEDnquFKxthX0VvnRz9r2WuGrNocYl6WUDomAf4Dx5ARQAABBBBAAIEYECBwjwFUbokAAggggAACCLhFIKqB+49DmoiucLcf1o02tYTKzJGtwmxE6W+Fu5Z50brjuuGoHlqSxlOKxd6WlkVZveWY+fPYdxqYcF4Pa+Bet0o+mfhhM8mYLnz4bR+zNaT1Na8jf9oor360xHykq+W1zTSpkoUL3LU0SZu6RcPd4l6MTW/qzzDk5GVp3nO6bNlz0vTBWj/e3ikN2p8ZME9mLr0ThMdU4K73nr/qkLR8ZbpZqa6bymqNdl2NvnbbcWnafZopH1S2eHbz9/typDP90ZrrTbpNNaV9dHX63FFtzDm+jojmXd0Hf7la3v96jblMQ/fHG5eQTm3KmH742sDVLd9rxoEAAggggAACCCAQcwIE7jFny50RQAABBBBAAIF4LxCVwD2y4NMaBkcncLf3I1DYiAL3yFZ3+xuzvW0te1K/yy/mz9ax2Ve4Lx7bTvQXAPbjXoxN7+kvcLd+bq8fb++T/ZcCMRm42+u060sbfTHRb8TvMvyHDaZrn/V9RF5qW9bbTesLHA3HZ41sbYJ3X0dk50a0gazWtX/16Qel86NlzMsTDgQQQAABBBBAAAEEAhUgcA9UivMQQAABBBBAAIEEKOAvfLaGyvlypZfZo9qYzTbtB4G7SHwK3HX+3hy5XIZ994eZypgM3PX+1lrtreoUkbc7V5XH+842LxGsq949z1V0A3dfL3v++edf0RI6fUf87t3c19OOlhMaN7BhmNruCfCfAYaMAAIIIIAAAgggEAUBAvcoYHEqAggggAACCCCQ0ATiSuBuL7vir8yLr3nyV0fec419zN3al5OPXqsdYYkRa0kZ68r5QFe434uxad/9rXCPSkkZ3XC047vzZfKCPY4E7lZzXane+pEiMuaXLaZt668UPHMUlZIyUxftNfXo9YislJAG77v+PCM/zt0lY6dtNaVs9KhZPo/8/GFT0VXvHAgggAACCCCAAAII+BMgcPcnxOcIIIAAAggggEACFogrgbtOgTUw97Xq2d80RTdw15X7Wu/8/sJZwzXx95kr0uGN2bJ841HzmW6Y2u+FyuZ/Bxq434ux6T38Be6hN29Ljw8Xy9fTtpr+RVZWR1eQt3kt2Bs6x/QKd+2P1t1v3G2qd6NW/VtEYbd901R9ATPwpWrhXopouZrOgxeIbkqrxyCdn+crm01ZIzu0Nrxu0OvZUHXRV22letkgf48YnyOAAAIIIIAAAgggIATuPAQIIIAAAggggAACEQrEpcD9wNHz0qrXDLNhph5d25WTwd1qSPo0ycP0/9qNW3LgyHm5v1DWMMFqdAN3vXm1skHyzcAGUiRvJm9bF6+EyoBRK+TzSXc2crWX1IlK4H63Y9P2/QXueo61dItuEqoBdI8O5SVF8iRmDFq7/Y/tx6XjoPleZ/27E4H7jdDb0ut/i+WrqXdeCOgR0Sa8+tmUhXvlqf5zzGarOpZPej8sHduU9obuer8Pvl7j3RRVN2KdM6q1PFAkm/f+KzYdlYuXQ6V+tfxhwnoN9J95a67MWf6nuTeBO/9IIoAAAggggAACCAQqQOAeqBTnIYAAAggggAACCVAgLgXuyj9h9k7pNGi+CVn1yJQ+pTSuUUAK5skoGrCu3nrM1OEumCeDTB/eUjRk9RzRDdx1g9FLV0IlZfKkUrNCHqlYMoccPn5R5q446F0BrqHs6LfqyTPNSnlD/qgE7nc7Nr0+kMBdy9e8P3aNDP5qtddFS6W0rFNYMqdPKau2HpOVm0KMb4Nq+WX+qkPmPCcCd21n7bbj0rT7NONar2p++fGDJpI5Q0qf3zxdvd596CLzTHiOovkySaPqBc1/zlv5p+w9fM78b1/zo89LtyGLzC8n9Dl6qMJ98kCRrCaAt14bnV9TJMB/KhgyAggggAACCCCAwP8LELjzKCCAAAIIIIAAAghEKBDXAnets63lQV7/ZJloOZfIDg3AO7Yu7T0luoH7lwPqy8Rfd8uSdX/5bE6D+Pe61xCt9Z40SWLvOVEN3O9mbNpoIIG7nqe/ANDQ/ePx67wvLqwD03C63wtVpErpXNK461TzkVOBu74Q6DN8mYyevFkmvN9EHq1XNNI51tB94OiV5lcGnpcw9gs0TB/Rp460b1hcEif+r5aM1SuiRvTaScOaSZ1KeflXAgEEEEAAAQQQQACBgAQI3ANi4iQEEEAAAQQQQCBhCsS1wN0zCxpm/zxvl0xdtE/W7/hbrofeMh8Vz59ZGlYvIG0bFJMHS+YME7BGN3BfPLad6CrnXxbuke+Cd3jbKxCUQVrULiwvty8nBYMyhHtAohq4383Y9NpAA3c9V0vH7D9yTr78ZYsEL90vB0MumFXedSvnkz7PVZSyxXKYuvR1Ok4y3XIqcNe2Nu0+IUO+WStj3qof4ep2K7aOZeeB02alumcs+tJAS8e0rV9MnmxaMsINT/WlzbTf9sm8FX/Kpl0nvS9x9FoN+59rUSrMryQS5r8CjBoBBBBAAAEEEEAgKgIE7lHR4lwEEEAAAQQQQAAB1wvYXzJo4F6rQh7Xj5sBIoAAAggggAACCCCAwN0LELjfvSF3QAABBBBAAAEEEHCRAIG7iyaToSCAAAIIIIAAAggg4LAAgbvD4DSHAAIIIIAAAgggELcFCNzj9vzQOwQQQAABBBBAAAEE4rIAgXtcnh36hgACCCCAAAIIIOC4AIG74+Q0iAACCCCAAAIIIICAawQI3F0zlQwEAQQQQAABBBBA4F4IELjfC0XugQACCCCAAAIIIIBAwhQgcE+Y886oEUAAAQQQQAABBCIQIHDn0UAAAQQQQAABBBBAAIHoChC4R1eO6xBAAAEEEEAAAQRcKUDg7sppZVAIIIAAAggggAACCDgiQODuCDONIIAAAggggAACCCCAAAIIIIAAAggggAACCLhdgMDd7TPM+BBAAAEEEEAAAQQQQAABBBBAAAEEEEAAAQQcESBwd4SZRhBAAAEEEEAAAQQQQAABBBBAAAEEEEAAAQTcLkDg7vYZZnwIIIAAAggggAACCCCAAAIIIIAAAggggAACjggQuDvCTCMIIIAAAggggAACCCCAAAIIIIAAAggggAACbhcgcHf7DDM+BBBAAAEEEEAAAQQQQAABBBBAAAEEEEAAAUcECNwdYaYRBBBAAAEEEEAAAQQQQAABBBBAAAEEEEAAAbcLELi7fYYZHwIIIIAAAggggAACCCCAAAIIIIAAAggggIAjAgTujjDTCAIIIIAAAggggAACCCCAAAIIIIAAAggggIDbBQjc3T7DjA8BBBBAAAEEEEAAAQQQQAABBBBAAAEEEEDAEQECd0eYaQQBBBBAAAEEEEAAAQQQQAABBBBAAAEEEEDA7QIE7m6fYcaHAAIIIIAAAggggAACCCCAAAIIIIAAAggg4IgAgbsjzDSCAAIIIIAAAggggAACCCCAAAIIIIAAAggg4HYBAne3zzDjQwABBBBAAAEEEEAAAQQQQAABBBBAAAEEEHBEgMDdEWYaQQABBBBAAAEEEEAAAQQQQAABBBBAAAEEEHC7AIG722eY8SGAAAIIIIAAAggggAACCCCAAAIIIIAAAgg4IkDg7ggzjSCAAAIIIIAAAggggAACCCCAAAIIIIAAAgi4XYDA3e0zzPgQQAABBBBAAAEEEEAAAQQQQAABBBBAAAEEHBEgcHeEmUYQQAABBBBAAAEEEEAAAQQQQAABBBBAAAEE3C5A4O72GWZ8CCCAAAIIIIAAAggggAACCCCAAAIIIIAAAo4IELg7wkwjCCCAAAIIIIAAAggggAACCCCAAAIIIIAAAm4XIHB3+wwzPgQQQAABBBBAAAEEEEAAAQQQQAABBBBAAAFHBAjcHWGmEQQQQAABBBBAAAEEEEAAAQQQQAABBBBAAAG3CxC4u32GGR8CCCCAAAIIIIAAAggggAACCCCAAAIIIICAIwIE7o4w0wgCCCCAAAIIIIAAAggggAACCCCAAAIIIICA2wUI3N0+w4wPAQQQQAABBBBAAAEEEEAAAQQQQAABBBBAwBEBAndHmGkEAQQQQAABBBBAAAEEEEAAAQQQQAABBBBAwO0CBO5un2HGhwACCCCAAAIIIIAAAggggAACCCCAAAIIIOCIAIG7I8w0ggACCCCAAAIIIIAAAggggAACCCCAAAIIIOB2AQJ3t88w40MAAQQQQAABBBBAAAEEEEAAAQQQQAABBBBwRIDA3RFmGkEAAQQQQAABBBBAAAEEEEAAAQQQQAABBBBwuwCBu9tnmPEhgAACCCCAAAIIIIAAAggggAACCCCAAAIIOCJA4O4IM40ggAACCCCAAAIIIIAAAggggAACCCCAAAIIuF2AwN3tM8z4EEAAAQQQQAABBBBAAAEEEEAAAQQQQAABBBwRIHB3hJlGEEAAAQQQQAABBBBAAAEEEEAAAQQQQAABBNwuQODu9hlmfAgggAACCCCAAAIIIIAAAggggAACCCCAAAKOCBC4O8JMIwgggAACCCCAAAIIIIAAAggggAACCCCAAAJuFyBwd/sMMz4EEEAAAQQQQAABBBBAAAEEEEAAAQQQQAABRwQI3B1hphEEEEAAAQQQQAABBBBAAAEEEEAAAQQQQAABtwsQuLt9hhkfAggggAACCCCAAAIIIIAAAggggAACCCCAgCMCBO6OMNMIAggggAACCCCAAAIIIIAAAggggAACCCCAgNsFCNzdPsOMDwEEEEAAAQQQQAABBBBAAAEEEEAAAQQQQMARAQJ3R5hpBAEEEEAAAQQQQAABBBBAAAEEEEAAAQQQQMDtAgTubp9hxocAAggggAACCCCAAAIIIIAAAggggAACCCDgiACBuyPMNIIAAggggAACCCCAAAIIIIAAAggggAACCCDgdgECd7fPMONDAAEEEEAAAQQQQAABBBBAAAEEEEAAAQQQcESAwN0RZhpBAAEEEEAAAQQQQAABBBBAAAEEEEAAAQQQcLsAgbvbZ5jxIYAAAggggAACCCCAAAIIIIAAAggggAACCDgiQODuCDONIIAAAggggAACCCCAAAIIIIAAAggggAACCLhdgMDd7TPM+BBAAAEEEEAAAQQQQAABBBBAAAEEEEAAAQQcESBwd4SZRhBAAAEEEEAAyMEmMAAACxJJREFUAQQQQAABBBBAAAEEEEAAAQTcLkDg7vYZZnwIIIAAAggggAACCCCAAAIIIIAAAggggAACjggQuDvCTCMIIIAAAggggAACCCCAAAIIIIAAAggggAACbhcgcHf7DDM+BBBAAAEEEEAAAQQQQAABBBBAAAEEEEAAAUcECNwdYaYRBBBAAAEEEEAAAQQQQAABBBBAAAEEEEAAAbcLELi7fYYZHwIIIIAAAggggAACCCCAAAIIIIAAAggggIAjAgTujjDTCAIIIIAAAggggAACCCCAAAIIIIAAAggggIDbBQjc3T7DjA8BBBBAAAEEEEAAAQQQQAABBBBAAAEEEEDAEQECd0eYaQQBBBBAAAEEEEAAAQQQQAABBBBAAAEEEEDA7QIE7m6fYcaHAAIIIIAAAggggAACCCCAAAIIIIAAAggg4IgAgbsjzDSCAAIIIIAAAggggAACCCCAAAIIIIAAAggg4HYBAne3zzDjQwABBBBAAAEEEEAAAQQQQAABBBBAAAEEEHBEgMDdEWYaQQABBBBAAAEEEEAAAQQQQAABBBBAAAEEEHC7AIG722eY8SGAAAIIIIAAAggggAACCCCAAAIIIIAAAgg4IkDg7ggzjSCAAAIIIIAAAggggAACCCCAAAIIIIAAAgi4XYDA3e0zzPgQQAABBBBAAAEEEEAAAQQQQAABBBBAAAEEHBEgcHeEmUYQQAABBBBAAAEEEEAAAQQQQAABBBBAAAEE3C5A4O72GWZ8CCCAAAIIIIAAAggggAACCCCAAAIIIIAAAo4IELg7wkwjCCCAAAIIIIAAAggggAACCCCAAAIIIIAAAm4XIHB3+wwzPgQQQAABBBBAAAEEEEAAAQQQQAABBBBAAAFHBAjcHWGmEQQQQAABBBBAAAEEEEAAAQQQQAABBBBAAAG3CxC4u32GGR8CCCCAAAIIIIAAAggggAACCCCAAAIIIICAIwIE7o4w0wgCCCCAAAIIIIAAAggggAACCCCAAAIIIICA2wUI3N0+w4wPAQQQQAABBBBAAAEEEEAAAQQQQAABBBBAwBEBAndHmGkEAQQQQAABBBBAAAEEEEAAAQQQQAABBBBAwO0CBO5un2HGhwACCCCAAAIIIIAAAggggAACCCCAAAIIIOCIAIG7I8w0ggACCCCAAAIIIIAAAggggAACCCCAAAIIIOB2AQJ3t88w40MAAQQQQAABBBBAAAEEEEAAAQQQQAABBBBwRIDA3RFmGkEAAQQQQAABBBBAAAEEEEAAAQQQQAABBBBwuwCBu9tnmPEhgAACCCCAAAIIIIAAAggggAACCCCAAAIIOCJA4O4IM40ggAACCCCAAAIIIIAAAggggAACCCCAAAIIuF2AwN3tM8z4EEAAAQQQQAABBBBAAAEEEEAAAQQQQAABBBwRIHB3hJlGEEAAAQQQQAABBBBAAAEEEEAAAQQQQAABBNwuQODu9hlmfAgggAACCCCAAAIIIIAAAggggAACCCCAAAKOCBC4O8JMIwgggAACCCCAAAIIIIAAAggggAACCCCAAAJuFyBwd/sMMz4EEEAAAQQQQAABBBBAAAEEEEAAAQQQQAABRwQI3B1hphEEEEAAAQQQQAABBBBAAAEEEEAAAQQQQAABtwsQuLt9hhkfAggggAACCCCAAAIIIIAAAggggAACCCCAgCMCBO6OMNMIAggggAACCCCAAAIIIIAAAggggAACCCCAgNsFCNzdPsOMDwEEEEAAAQQQQAABBBBAAAEEEEAAAQQQQMARAQJ3R5hpBAEEEEAAAQQQQAABBBBAAAEEEEAAAQQQQMDtAgTubp9hxocAAggggAACCCCAAAIIIIAAAggggAACCCDgiACBuyPMNIIAAggggAACCCCAAAIIIIAAAggggAACCCDgdgECd7fPMONDAAEEEEAAAQQQQAABBBBAAAEEEEAAAQQQcESAwN0RZhpBAAEEEEAAAQQQQAABBBBAAAEEEEAAAQQQcLsAgbvbZ5jxIYAAAggggAACCCCAAAIIIIAAAggggAACCDgiQODuCDONIIAAAggggAACCCCAAAIIIIAAAggggAACCLhdgMDd7TPM+BBAAAEEEEAAAQQQQAABBBBAAAEEEEAAAQQcESBwd4SZRhBAAAEEEEAAAQQQQAABBBBAAAEEEEAAAQTcLkDg7vYZZnwIIIAAAggggAACCCCAAAIIIIAAAggggAACjggQuDvCTCMIIIAAAggggAACCCCAAAIIIIAAAggggAACbhcgcHf7DDM+BBBAAAEEEEAAAQQQQAABBBBAAAEEEEAAAUcECNwdYaYRBBBAAAEEEEAAAQQQQAABBBBAAAEEEEAAAbcLELi7fYYZHwIIIIAAAggggAACCCCAAAIIIIAAAggggIAjAgTujjDTCAIIIIAAAggggAACCCCAAAIIIIAAAggggIDbBQjc3T7DjA8BBBBAAAEEEEAAAQQQQAABBBBAAAEEEEDAEQECd0eYaQQBBBBAAAEEEEAAAQQQQAABBBBAAAEEEEDA7QIE7m6fYcaHAAIIIIAAAggggAACCCCAAAIIIIAAAggg4IgAgbsjzDSCAAIIIIAAAggggAACCCCAAAIIIIAAAggg4HYBAne3zzDjQwABBBBAAAEEEEAAAQQQQAABBBBAAAEEEHBEgMDdEWYaQQABBBBAAAEEEEAAAQQQQAABBBBAAAEEEHC7AIG722eY8SGAAAIIIIAAAggggAACCCCAAAIIIIAAAgg4IkDg7ggzjSCAAAIIIIAAAggggAACCCCAAAIIIIAAAgi4XYDA3e0zzPgQQAABBBBAAAEEEEAAAQQQQAABBBBAAAEEHBEgcHeEmUYQQAABBBBAAAEEEEAAAQQQQAABBBBAAAEE3C5A4O72GWZ8CCCAAAIIIIAAAggggAACCCCAAAIIIIAAAo4IELg7wkwjCCCAAAIIIIAAAggggAACCCCAAAIIIIAAAm4XIHB3+wwzPgQQQAABBBBAAAEEEEAAAQQQQAABBBBAAAFHBAjcHWGmEQQQQAABBBBAAAEEEEAAAQQQQAABBBBAAAG3CxC4u32GGR8CCCCAAAIIIIAAAggggAACCCCAAAIIIICAIwIE7o4w0wgCCCCAAAIIIIAAAggggAACCCCAAAIIIICA2wUI3N0+w4wPAQQQQAABBBBAAAEEEEAAAQQQQAABBBBAwBEBAndHmGkEAQQQQAABBBBAAAEEEEAAAQQQQAABBBBAwO0CBO5un2HGhwACCCCAAAIIIIAAAggggAACCCCAAAIIIOCIAIG7I8w0ggACCCCAAAIIIIAAAggggAACCCCAAAIIIOB2AQJ3t88w40MAAQQQQAABBBBAAAEEEEAAAQQQQAABBBBwRIDA3RFmGkEAAQQQQAABBBBAAAEEEEAAAQQQQAABBBBwuwCBu9tnmPEhgAACCCCAAAIIIIAAAggggAACCCCAAAIIOCJA4O4IM40ggAACCCCAAAIIIIAAAggggAACCCCAAAIIuF2AwN3tM8z4EEAAAQQQQAABBBBAAAEEEEAAAQQQQAABBBwRIHB3hJlGEEAAAQQQQAABBBBAAAEEEEAAAQQQQAABBNwuQODu9hlmfAgggAACCCCAAAIIIIAAAggggAACCCCAAAKOCBC4O8JMIwgggAACCCCAAAIIIIAAAggggAACCCCAAAJuFyBwd/sMMz4EEEAAAQQQQAABBBBAAAEEEEAAAQQQQAABRwQI3B1hphEEEEAAAQQQQAABBBBAAAEEEEAAAQQQQAABtwv8H7aeBoZGiVa0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4641" t="18664" r="34533" b="23416"/>
          <a:stretch/>
        </p:blipFill>
        <p:spPr bwMode="auto">
          <a:xfrm>
            <a:off x="5076056" y="3212976"/>
            <a:ext cx="3899570" cy="24422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3900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 name="16 Grupo"/>
          <p:cNvGrpSpPr/>
          <p:nvPr/>
        </p:nvGrpSpPr>
        <p:grpSpPr>
          <a:xfrm>
            <a:off x="0" y="764355"/>
            <a:ext cx="9144000" cy="383325"/>
            <a:chOff x="0" y="3930539"/>
            <a:chExt cx="9144000" cy="383325"/>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5" name="14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sp>
        <p:nvSpPr>
          <p:cNvPr id="18" name="17 CuadroTexto"/>
          <p:cNvSpPr txBox="1"/>
          <p:nvPr/>
        </p:nvSpPr>
        <p:spPr>
          <a:xfrm>
            <a:off x="215516" y="1242626"/>
            <a:ext cx="8820980" cy="5314275"/>
          </a:xfrm>
          <a:prstGeom prst="rect">
            <a:avLst/>
          </a:prstGeom>
          <a:noFill/>
          <a:ln>
            <a:solidFill>
              <a:schemeClr val="bg1">
                <a:lumMod val="50000"/>
              </a:schemeClr>
            </a:solidFill>
          </a:ln>
        </p:spPr>
        <p:txBody>
          <a:bodyPr wrap="square" rtlCol="0">
            <a:spAutoFit/>
          </a:bodyPr>
          <a:lstStyle/>
          <a:p>
            <a:pPr marL="342900" lvl="1" indent="-342900" algn="just">
              <a:buClr>
                <a:srgbClr val="26702B"/>
              </a:buClr>
              <a:buFont typeface="+mj-lt"/>
              <a:buAutoNum type="arabicPeriod" startAt="5"/>
            </a:pPr>
            <a:r>
              <a:rPr lang="es-ES" b="1" dirty="0" smtClean="0">
                <a:solidFill>
                  <a:srgbClr val="006600"/>
                </a:solidFill>
              </a:rPr>
              <a:t>Si </a:t>
            </a:r>
            <a:r>
              <a:rPr lang="es-ES" b="1" dirty="0">
                <a:solidFill>
                  <a:srgbClr val="006600"/>
                </a:solidFill>
              </a:rPr>
              <a:t>no estoy vinculada directa o indirectamente con la economía verde y/o </a:t>
            </a:r>
            <a:r>
              <a:rPr lang="es-ES" b="1" dirty="0" smtClean="0">
                <a:solidFill>
                  <a:srgbClr val="006600"/>
                </a:solidFill>
              </a:rPr>
              <a:t>azul, ¿p</a:t>
            </a:r>
            <a:r>
              <a:rPr lang="es-ES" b="1" dirty="0" smtClean="0">
                <a:solidFill>
                  <a:srgbClr val="26702B"/>
                </a:solidFill>
              </a:rPr>
              <a:t>uedo </a:t>
            </a:r>
            <a:r>
              <a:rPr lang="es-ES" b="1" dirty="0">
                <a:solidFill>
                  <a:srgbClr val="26702B"/>
                </a:solidFill>
              </a:rPr>
              <a:t>presentar una solicitud? </a:t>
            </a:r>
            <a:endParaRPr lang="es-ES" b="1" dirty="0" smtClean="0">
              <a:solidFill>
                <a:srgbClr val="26702B"/>
              </a:solidFill>
            </a:endParaRPr>
          </a:p>
          <a:p>
            <a:pPr marL="0" lvl="1" algn="just">
              <a:buClr>
                <a:srgbClr val="26702B"/>
              </a:buClr>
            </a:pPr>
            <a:endParaRPr lang="es-ES" sz="1200" b="1" dirty="0">
              <a:solidFill>
                <a:srgbClr val="26702B"/>
              </a:solidFill>
            </a:endParaRPr>
          </a:p>
          <a:p>
            <a:pPr marL="647700" lvl="1" indent="-285750" algn="just">
              <a:buClr>
                <a:srgbClr val="26702B"/>
              </a:buClr>
              <a:buFont typeface="Arial" panose="020B0604020202020204" pitchFamily="34" charset="0"/>
              <a:buChar char="•"/>
            </a:pPr>
            <a:r>
              <a:rPr lang="es-ES" dirty="0" smtClean="0"/>
              <a:t>Sí, siempre </a:t>
            </a:r>
            <a:r>
              <a:rPr lang="es-ES" dirty="0"/>
              <a:t>y cuando el empleo generado </a:t>
            </a:r>
            <a:r>
              <a:rPr lang="es-ES" b="1" dirty="0" smtClean="0"/>
              <a:t>contribuya </a:t>
            </a:r>
            <a:r>
              <a:rPr lang="es-ES" dirty="0" smtClean="0"/>
              <a:t>a </a:t>
            </a:r>
            <a:r>
              <a:rPr lang="es-ES" dirty="0"/>
              <a:t>una línea de negocio sostenible y/o a la gestión de una mejora ambiental en su entidad</a:t>
            </a:r>
            <a:r>
              <a:rPr lang="es-ES" dirty="0" smtClean="0"/>
              <a:t>. </a:t>
            </a:r>
          </a:p>
          <a:p>
            <a:pPr marL="361950" lvl="1" algn="just">
              <a:spcAft>
                <a:spcPts val="600"/>
              </a:spcAft>
              <a:buClr>
                <a:srgbClr val="26702B"/>
              </a:buClr>
            </a:pPr>
            <a:endParaRPr lang="es-ES" dirty="0"/>
          </a:p>
          <a:p>
            <a:pPr marL="361950" lvl="1" algn="just">
              <a:spcAft>
                <a:spcPts val="600"/>
              </a:spcAft>
              <a:buClr>
                <a:srgbClr val="26702B"/>
              </a:buClr>
            </a:pPr>
            <a:r>
              <a:rPr lang="es-ES" b="1" dirty="0" smtClean="0"/>
              <a:t>Ejemplos: </a:t>
            </a:r>
          </a:p>
          <a:p>
            <a:pPr marL="627063" lvl="2" indent="-285750" algn="just">
              <a:spcAft>
                <a:spcPts val="1000"/>
              </a:spcAft>
              <a:buClr>
                <a:srgbClr val="26702B"/>
              </a:buClr>
              <a:buFont typeface="Wingdings" panose="05000000000000000000" pitchFamily="2" charset="2"/>
              <a:buChar char="ü"/>
            </a:pPr>
            <a:r>
              <a:rPr lang="es-ES" sz="1600" dirty="0" smtClean="0"/>
              <a:t>Una </a:t>
            </a:r>
            <a:r>
              <a:rPr lang="es-ES" sz="1600" b="1" dirty="0"/>
              <a:t>gestoría</a:t>
            </a:r>
            <a:r>
              <a:rPr lang="es-ES" sz="1600" dirty="0"/>
              <a:t> contrata a una persona para que ponga en marcha un </a:t>
            </a:r>
            <a:r>
              <a:rPr lang="es-ES" sz="1600" b="1" dirty="0"/>
              <a:t>sistema de gestión medioambiental. </a:t>
            </a:r>
            <a:endParaRPr lang="es-ES" sz="1600" b="1" dirty="0" smtClean="0"/>
          </a:p>
          <a:p>
            <a:pPr marL="627063" lvl="2" indent="-285750" algn="just">
              <a:spcAft>
                <a:spcPts val="1000"/>
              </a:spcAft>
              <a:buClr>
                <a:srgbClr val="26702B"/>
              </a:buClr>
              <a:buFont typeface="Wingdings" panose="05000000000000000000" pitchFamily="2" charset="2"/>
              <a:buChar char="ü"/>
            </a:pPr>
            <a:r>
              <a:rPr lang="es-ES" sz="1600" dirty="0" smtClean="0"/>
              <a:t>Una </a:t>
            </a:r>
            <a:r>
              <a:rPr lang="es-ES" sz="1600" b="1" dirty="0"/>
              <a:t>tienda de alimentación </a:t>
            </a:r>
            <a:r>
              <a:rPr lang="es-ES" sz="1600" dirty="0"/>
              <a:t>convencional contrata a una persona para potenciar la venta de </a:t>
            </a:r>
            <a:r>
              <a:rPr lang="es-ES" sz="1600" b="1" dirty="0"/>
              <a:t>productos </a:t>
            </a:r>
            <a:r>
              <a:rPr lang="es-ES" sz="1600" b="1" dirty="0" smtClean="0"/>
              <a:t>ecológicos.</a:t>
            </a:r>
          </a:p>
          <a:p>
            <a:pPr marL="627063" lvl="2" indent="-285750" algn="just">
              <a:spcAft>
                <a:spcPts val="1000"/>
              </a:spcAft>
              <a:buClr>
                <a:srgbClr val="26702B"/>
              </a:buClr>
              <a:buFont typeface="Wingdings" panose="05000000000000000000" pitchFamily="2" charset="2"/>
              <a:buChar char="ü"/>
            </a:pPr>
            <a:r>
              <a:rPr lang="es-ES" sz="1600" dirty="0" smtClean="0"/>
              <a:t>Una </a:t>
            </a:r>
            <a:r>
              <a:rPr lang="es-ES" sz="1600" b="1" dirty="0"/>
              <a:t>empresa agroalimentaria </a:t>
            </a:r>
            <a:r>
              <a:rPr lang="es-ES" sz="1600" dirty="0"/>
              <a:t>tradicional contrata a una persona para mejorar la sostenibilidad de todo el proceso de </a:t>
            </a:r>
            <a:r>
              <a:rPr lang="es-ES" sz="1600" b="1" dirty="0"/>
              <a:t>producción y </a:t>
            </a:r>
            <a:r>
              <a:rPr lang="es-ES" sz="1600" b="1" dirty="0" smtClean="0"/>
              <a:t>envasado.</a:t>
            </a:r>
          </a:p>
          <a:p>
            <a:pPr marL="627063" lvl="2" indent="-285750" algn="just">
              <a:spcAft>
                <a:spcPts val="1000"/>
              </a:spcAft>
              <a:buClr>
                <a:srgbClr val="26702B"/>
              </a:buClr>
              <a:buFont typeface="Wingdings" panose="05000000000000000000" pitchFamily="2" charset="2"/>
              <a:buChar char="ü"/>
            </a:pPr>
            <a:r>
              <a:rPr lang="es-ES" sz="1600" dirty="0" smtClean="0"/>
              <a:t>Una </a:t>
            </a:r>
            <a:r>
              <a:rPr lang="es-ES" sz="1600" dirty="0"/>
              <a:t>empresa de </a:t>
            </a:r>
            <a:r>
              <a:rPr lang="es-ES" sz="1600" b="1" dirty="0"/>
              <a:t>turismo activo </a:t>
            </a:r>
            <a:r>
              <a:rPr lang="es-ES" sz="1600" dirty="0"/>
              <a:t>contrata a una persona para ofrecer </a:t>
            </a:r>
            <a:r>
              <a:rPr lang="es-ES" sz="1600" b="1" dirty="0"/>
              <a:t>itinerarios interpretados, de educación ambiental, de observación de la fauna, etc. </a:t>
            </a:r>
            <a:endParaRPr lang="es-ES" sz="1600" b="1" dirty="0" smtClean="0"/>
          </a:p>
          <a:p>
            <a:pPr marL="627063" lvl="2" indent="-285750" algn="just">
              <a:spcAft>
                <a:spcPts val="1000"/>
              </a:spcAft>
              <a:buClr>
                <a:srgbClr val="26702B"/>
              </a:buClr>
              <a:buFont typeface="Wingdings" panose="05000000000000000000" pitchFamily="2" charset="2"/>
              <a:buChar char="ü"/>
            </a:pPr>
            <a:r>
              <a:rPr lang="es-ES" sz="1600" dirty="0" smtClean="0"/>
              <a:t>Una </a:t>
            </a:r>
            <a:r>
              <a:rPr lang="es-ES" sz="1600" dirty="0"/>
              <a:t>empresa de fabricación y reparación de </a:t>
            </a:r>
            <a:r>
              <a:rPr lang="es-ES" sz="1600" b="1" dirty="0"/>
              <a:t>redes de pesca </a:t>
            </a:r>
            <a:r>
              <a:rPr lang="es-ES" sz="1600" dirty="0"/>
              <a:t>contrata a una persona para poner en marcha la producción de redes de pesca y otros materiales con redes usadas </a:t>
            </a:r>
            <a:r>
              <a:rPr lang="es-ES" sz="1600" b="1" dirty="0"/>
              <a:t>reutilizadas y </a:t>
            </a:r>
            <a:r>
              <a:rPr lang="es-ES" sz="1600" b="1" dirty="0" smtClean="0"/>
              <a:t>recicladas.</a:t>
            </a:r>
          </a:p>
        </p:txBody>
      </p:sp>
    </p:spTree>
    <p:extLst>
      <p:ext uri="{BB962C8B-B14F-4D97-AF65-F5344CB8AC3E}">
        <p14:creationId xmlns:p14="http://schemas.microsoft.com/office/powerpoint/2010/main" val="841784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 name="16 Grupo"/>
          <p:cNvGrpSpPr/>
          <p:nvPr/>
        </p:nvGrpSpPr>
        <p:grpSpPr>
          <a:xfrm>
            <a:off x="0" y="764355"/>
            <a:ext cx="9144000" cy="383325"/>
            <a:chOff x="0" y="3930539"/>
            <a:chExt cx="9144000" cy="383325"/>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5" name="14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sp>
        <p:nvSpPr>
          <p:cNvPr id="18" name="17 CuadroTexto"/>
          <p:cNvSpPr txBox="1"/>
          <p:nvPr/>
        </p:nvSpPr>
        <p:spPr>
          <a:xfrm>
            <a:off x="215516" y="1242626"/>
            <a:ext cx="8820980" cy="4693593"/>
          </a:xfrm>
          <a:prstGeom prst="rect">
            <a:avLst/>
          </a:prstGeom>
          <a:noFill/>
          <a:ln>
            <a:solidFill>
              <a:schemeClr val="bg1">
                <a:lumMod val="50000"/>
              </a:schemeClr>
            </a:solidFill>
          </a:ln>
        </p:spPr>
        <p:txBody>
          <a:bodyPr wrap="square" rtlCol="0">
            <a:spAutoFit/>
          </a:bodyPr>
          <a:lstStyle/>
          <a:p>
            <a:pPr marL="0" lvl="1" algn="just">
              <a:buClr>
                <a:srgbClr val="26702B"/>
              </a:buClr>
            </a:pPr>
            <a:endParaRPr lang="es-ES" b="1" dirty="0">
              <a:solidFill>
                <a:srgbClr val="26702B"/>
              </a:solidFill>
            </a:endParaRPr>
          </a:p>
          <a:p>
            <a:pPr marL="0" lvl="1" algn="just">
              <a:spcAft>
                <a:spcPts val="600"/>
              </a:spcAft>
              <a:buClr>
                <a:srgbClr val="26702B"/>
              </a:buClr>
            </a:pPr>
            <a:r>
              <a:rPr lang="es-ES" b="1" dirty="0" smtClean="0"/>
              <a:t>+ Ejemplos: </a:t>
            </a:r>
          </a:p>
          <a:p>
            <a:pPr marL="714375" lvl="2" indent="-285750" algn="just">
              <a:spcAft>
                <a:spcPts val="1000"/>
              </a:spcAft>
              <a:buClr>
                <a:srgbClr val="26702B"/>
              </a:buClr>
              <a:buFont typeface="Wingdings" panose="05000000000000000000" pitchFamily="2" charset="2"/>
              <a:buChar char="ü"/>
            </a:pPr>
            <a:r>
              <a:rPr lang="es-ES" sz="1600" dirty="0"/>
              <a:t>Una empresa contrata a una persona para incorporar el uso de </a:t>
            </a:r>
            <a:r>
              <a:rPr lang="es-ES" sz="1600" b="1" dirty="0"/>
              <a:t>micro-algas</a:t>
            </a:r>
            <a:r>
              <a:rPr lang="es-ES" sz="1600" dirty="0"/>
              <a:t> en sus procesos de forma sostenible.</a:t>
            </a:r>
          </a:p>
          <a:p>
            <a:pPr marL="714375" lvl="2" indent="-285750" algn="just">
              <a:spcAft>
                <a:spcPts val="1000"/>
              </a:spcAft>
              <a:buClr>
                <a:srgbClr val="26702B"/>
              </a:buClr>
              <a:buFont typeface="Wingdings" panose="05000000000000000000" pitchFamily="2" charset="2"/>
              <a:buChar char="ü"/>
            </a:pPr>
            <a:r>
              <a:rPr lang="es-ES" sz="1600" dirty="0"/>
              <a:t>Una empresa </a:t>
            </a:r>
            <a:r>
              <a:rPr lang="es-ES" sz="1600" b="1" dirty="0"/>
              <a:t>conservera</a:t>
            </a:r>
            <a:r>
              <a:rPr lang="es-ES" sz="1600" dirty="0"/>
              <a:t> contrata a una persona para mejorar el </a:t>
            </a:r>
            <a:r>
              <a:rPr lang="es-ES" sz="1600" b="1" dirty="0"/>
              <a:t>eco-diseño</a:t>
            </a:r>
            <a:r>
              <a:rPr lang="es-ES" sz="1600" dirty="0"/>
              <a:t> de sus envases.</a:t>
            </a:r>
          </a:p>
          <a:p>
            <a:pPr marL="714375" lvl="2" indent="-285750" algn="just">
              <a:spcAft>
                <a:spcPts val="1000"/>
              </a:spcAft>
              <a:buClr>
                <a:srgbClr val="26702B"/>
              </a:buClr>
              <a:buFont typeface="Wingdings" panose="05000000000000000000" pitchFamily="2" charset="2"/>
              <a:buChar char="ü"/>
            </a:pPr>
            <a:r>
              <a:rPr lang="es-ES" sz="1600" dirty="0"/>
              <a:t>Una </a:t>
            </a:r>
            <a:r>
              <a:rPr lang="es-ES" sz="1600" b="1" dirty="0"/>
              <a:t>pescadería</a:t>
            </a:r>
            <a:r>
              <a:rPr lang="es-ES" sz="1600" dirty="0"/>
              <a:t> contrata a una persona para implantar un nuevo servicio de reparto con </a:t>
            </a:r>
            <a:r>
              <a:rPr lang="es-ES" sz="1600" b="1" dirty="0"/>
              <a:t>furgoneta eléctrica </a:t>
            </a:r>
            <a:r>
              <a:rPr lang="es-ES" sz="1600" dirty="0"/>
              <a:t>de las ventas online que realiza.</a:t>
            </a:r>
          </a:p>
          <a:p>
            <a:pPr marL="714375" lvl="2" indent="-285750" algn="just">
              <a:spcAft>
                <a:spcPts val="1000"/>
              </a:spcAft>
              <a:buClr>
                <a:srgbClr val="26702B"/>
              </a:buClr>
              <a:buFont typeface="Wingdings" panose="05000000000000000000" pitchFamily="2" charset="2"/>
              <a:buChar char="ü"/>
            </a:pPr>
            <a:r>
              <a:rPr lang="es-ES" sz="1600" dirty="0"/>
              <a:t>Un </a:t>
            </a:r>
            <a:r>
              <a:rPr lang="es-ES" sz="1600" b="1" dirty="0"/>
              <a:t>laboratorio de calidad </a:t>
            </a:r>
            <a:r>
              <a:rPr lang="es-ES" sz="1600" dirty="0"/>
              <a:t>contrata a una persona para ofrecer un nuevo servicio de medición de la </a:t>
            </a:r>
            <a:r>
              <a:rPr lang="es-ES" sz="1600" b="1" dirty="0"/>
              <a:t>calidad ambiental </a:t>
            </a:r>
            <a:r>
              <a:rPr lang="es-ES" sz="1600" dirty="0"/>
              <a:t>de las aguas de las playas.</a:t>
            </a:r>
          </a:p>
          <a:p>
            <a:pPr marL="714375" lvl="2" indent="-285750" algn="just">
              <a:spcAft>
                <a:spcPts val="1000"/>
              </a:spcAft>
              <a:buClr>
                <a:srgbClr val="26702B"/>
              </a:buClr>
              <a:buFont typeface="Wingdings" panose="05000000000000000000" pitchFamily="2" charset="2"/>
              <a:buChar char="ü"/>
            </a:pPr>
            <a:r>
              <a:rPr lang="es-ES" sz="1600" dirty="0"/>
              <a:t>Una </a:t>
            </a:r>
            <a:r>
              <a:rPr lang="es-ES" sz="1600" b="1" dirty="0"/>
              <a:t>consultora energética </a:t>
            </a:r>
            <a:r>
              <a:rPr lang="es-ES" sz="1600" dirty="0"/>
              <a:t>contrata a una persona para implementar soluciones de </a:t>
            </a:r>
            <a:r>
              <a:rPr lang="es-ES" sz="1600" b="1" dirty="0"/>
              <a:t>energía eólica y solar.</a:t>
            </a:r>
          </a:p>
          <a:p>
            <a:pPr marL="714375" lvl="2" indent="-285750" algn="just">
              <a:spcAft>
                <a:spcPts val="1000"/>
              </a:spcAft>
              <a:buClr>
                <a:srgbClr val="26702B"/>
              </a:buClr>
              <a:buFont typeface="Wingdings" panose="05000000000000000000" pitchFamily="2" charset="2"/>
              <a:buChar char="ü"/>
            </a:pPr>
            <a:r>
              <a:rPr lang="es-ES" sz="1600" dirty="0"/>
              <a:t>Una empresa de </a:t>
            </a:r>
            <a:r>
              <a:rPr lang="es-ES" sz="1600" b="1" dirty="0"/>
              <a:t>catering </a:t>
            </a:r>
            <a:r>
              <a:rPr lang="es-ES" sz="1600" dirty="0"/>
              <a:t>o un </a:t>
            </a:r>
            <a:r>
              <a:rPr lang="es-ES" sz="1600" b="1" dirty="0"/>
              <a:t>restaurante</a:t>
            </a:r>
            <a:r>
              <a:rPr lang="es-ES" sz="1600" dirty="0"/>
              <a:t> contrata a una persona para hacer formaciones y demostraciones en eventos de elaboración de recetas con </a:t>
            </a:r>
            <a:r>
              <a:rPr lang="es-ES" sz="1600" b="1" dirty="0"/>
              <a:t>productos ecológicos. </a:t>
            </a:r>
          </a:p>
          <a:p>
            <a:pPr marL="714375" lvl="2" indent="-285750" algn="just">
              <a:spcAft>
                <a:spcPts val="1000"/>
              </a:spcAft>
              <a:buClr>
                <a:srgbClr val="26702B"/>
              </a:buClr>
              <a:buFont typeface="Wingdings" panose="05000000000000000000" pitchFamily="2" charset="2"/>
              <a:buChar char="ü"/>
            </a:pPr>
            <a:r>
              <a:rPr lang="es-ES" sz="1600" dirty="0"/>
              <a:t>Una </a:t>
            </a:r>
            <a:r>
              <a:rPr lang="es-ES" sz="1600" b="1" dirty="0"/>
              <a:t>consultora</a:t>
            </a:r>
            <a:r>
              <a:rPr lang="es-ES" sz="1600" dirty="0"/>
              <a:t> contrata a una persona para asesorar en cómo hacer más </a:t>
            </a:r>
            <a:r>
              <a:rPr lang="es-ES" sz="1600" b="1" dirty="0"/>
              <a:t>sostenible</a:t>
            </a:r>
            <a:r>
              <a:rPr lang="es-ES" sz="1600" dirty="0"/>
              <a:t> los modelos de negocio de empresas. </a:t>
            </a:r>
            <a:endParaRPr lang="es-ES" dirty="0" smtClean="0"/>
          </a:p>
        </p:txBody>
      </p:sp>
    </p:spTree>
    <p:extLst>
      <p:ext uri="{BB962C8B-B14F-4D97-AF65-F5344CB8AC3E}">
        <p14:creationId xmlns:p14="http://schemas.microsoft.com/office/powerpoint/2010/main" val="879182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7" name="16 Grupo"/>
          <p:cNvGrpSpPr/>
          <p:nvPr/>
        </p:nvGrpSpPr>
        <p:grpSpPr>
          <a:xfrm>
            <a:off x="0" y="764355"/>
            <a:ext cx="9144000" cy="383325"/>
            <a:chOff x="0" y="3930539"/>
            <a:chExt cx="9144000" cy="383325"/>
          </a:xfrm>
        </p:grpSpPr>
        <p:sp>
          <p:nvSpPr>
            <p:cNvPr id="16" name="15 Rectángulo"/>
            <p:cNvSpPr/>
            <p:nvPr/>
          </p:nvSpPr>
          <p:spPr>
            <a:xfrm>
              <a:off x="0" y="3942182"/>
              <a:ext cx="9144000" cy="360040"/>
            </a:xfrm>
            <a:prstGeom prst="rect">
              <a:avLst/>
            </a:prstGeom>
            <a:solidFill>
              <a:srgbClr val="2670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6" name="5 CuadroTexto"/>
            <p:cNvSpPr txBox="1"/>
            <p:nvPr/>
          </p:nvSpPr>
          <p:spPr>
            <a:xfrm>
              <a:off x="0" y="3930539"/>
              <a:ext cx="3456384" cy="383325"/>
            </a:xfrm>
            <a:prstGeom prst="rect">
              <a:avLst/>
            </a:prstGeom>
            <a:noFill/>
          </p:spPr>
          <p:txBody>
            <a:bodyPr wrap="square" rtlCol="0">
              <a:spAutoFit/>
            </a:bodyPr>
            <a:lstStyle/>
            <a:p>
              <a:endParaRPr lang="es-ES" b="1" dirty="0">
                <a:solidFill>
                  <a:schemeClr val="bg1"/>
                </a:solidFill>
              </a:endParaRPr>
            </a:p>
          </p:txBody>
        </p:sp>
      </p:grpSp>
      <p:sp>
        <p:nvSpPr>
          <p:cNvPr id="15" name="14 CuadroTexto"/>
          <p:cNvSpPr txBox="1"/>
          <p:nvPr/>
        </p:nvSpPr>
        <p:spPr>
          <a:xfrm>
            <a:off x="0" y="764355"/>
            <a:ext cx="9252520" cy="369332"/>
          </a:xfrm>
          <a:prstGeom prst="rect">
            <a:avLst/>
          </a:prstGeom>
          <a:noFill/>
        </p:spPr>
        <p:txBody>
          <a:bodyPr wrap="square" rtlCol="0">
            <a:spAutoFit/>
          </a:bodyPr>
          <a:lstStyle/>
          <a:p>
            <a:r>
              <a:rPr lang="es-ES" b="1" dirty="0">
                <a:solidFill>
                  <a:schemeClr val="bg1"/>
                </a:solidFill>
              </a:rPr>
              <a:t>Preguntas frecuentes: Convocatoria </a:t>
            </a:r>
            <a:r>
              <a:rPr lang="es-ES" b="1" dirty="0" smtClean="0">
                <a:solidFill>
                  <a:schemeClr val="bg1"/>
                </a:solidFill>
              </a:rPr>
              <a:t>para </a:t>
            </a:r>
            <a:r>
              <a:rPr lang="es-ES" b="1" dirty="0">
                <a:solidFill>
                  <a:schemeClr val="bg1"/>
                </a:solidFill>
              </a:rPr>
              <a:t>la contratación de personas desempleadas.</a:t>
            </a:r>
          </a:p>
        </p:txBody>
      </p:sp>
      <p:sp>
        <p:nvSpPr>
          <p:cNvPr id="18" name="17 CuadroTexto"/>
          <p:cNvSpPr txBox="1"/>
          <p:nvPr/>
        </p:nvSpPr>
        <p:spPr>
          <a:xfrm>
            <a:off x="161510" y="1147680"/>
            <a:ext cx="8820980" cy="4965462"/>
          </a:xfrm>
          <a:prstGeom prst="rect">
            <a:avLst/>
          </a:prstGeom>
          <a:noFill/>
          <a:ln>
            <a:solidFill>
              <a:schemeClr val="bg1">
                <a:lumMod val="50000"/>
              </a:schemeClr>
            </a:solidFill>
          </a:ln>
        </p:spPr>
        <p:txBody>
          <a:bodyPr wrap="square" rtlCol="0">
            <a:spAutoFit/>
          </a:bodyPr>
          <a:lstStyle/>
          <a:p>
            <a:pPr marL="0" lvl="1" algn="just">
              <a:buClr>
                <a:srgbClr val="26702B"/>
              </a:buClr>
            </a:pPr>
            <a:endParaRPr lang="es-ES" sz="1200" b="1" dirty="0">
              <a:solidFill>
                <a:srgbClr val="26702B"/>
              </a:solidFill>
            </a:endParaRPr>
          </a:p>
          <a:p>
            <a:pPr marL="361950" lvl="1" algn="just">
              <a:spcAft>
                <a:spcPts val="600"/>
              </a:spcAft>
              <a:buClr>
                <a:srgbClr val="26702B"/>
              </a:buClr>
            </a:pPr>
            <a:r>
              <a:rPr lang="es-ES" b="1" dirty="0" smtClean="0"/>
              <a:t>+ Ejemplos: </a:t>
            </a:r>
          </a:p>
          <a:p>
            <a:pPr marL="800100" lvl="2" indent="-285750" algn="just">
              <a:spcAft>
                <a:spcPts val="1000"/>
              </a:spcAft>
              <a:buClr>
                <a:srgbClr val="26702B"/>
              </a:buClr>
              <a:buFont typeface="Wingdings" panose="05000000000000000000" pitchFamily="2" charset="2"/>
              <a:buChar char="ü"/>
            </a:pPr>
            <a:r>
              <a:rPr lang="es-ES" sz="1600" dirty="0" smtClean="0"/>
              <a:t>Un </a:t>
            </a:r>
            <a:r>
              <a:rPr lang="es-ES" sz="1600" b="1" dirty="0"/>
              <a:t>taller de artesanía </a:t>
            </a:r>
            <a:r>
              <a:rPr lang="es-ES" sz="1600" dirty="0"/>
              <a:t>contrata a una persona para la realización de una nueva línea de productos realizados con </a:t>
            </a:r>
            <a:r>
              <a:rPr lang="es-ES" sz="1600" b="1" dirty="0"/>
              <a:t>residuos reciclados </a:t>
            </a:r>
            <a:r>
              <a:rPr lang="es-ES" sz="1600" dirty="0"/>
              <a:t>como basura marina recogida de las playas locales. </a:t>
            </a:r>
          </a:p>
          <a:p>
            <a:pPr marL="800100" lvl="2" indent="-285750" algn="just">
              <a:spcAft>
                <a:spcPts val="1000"/>
              </a:spcAft>
              <a:buClr>
                <a:srgbClr val="26702B"/>
              </a:buClr>
              <a:buFont typeface="Wingdings" panose="05000000000000000000" pitchFamily="2" charset="2"/>
              <a:buChar char="ü"/>
            </a:pPr>
            <a:r>
              <a:rPr lang="es-ES" sz="1600" dirty="0"/>
              <a:t>Una empresa de </a:t>
            </a:r>
            <a:r>
              <a:rPr lang="es-ES" sz="1600" b="1" dirty="0"/>
              <a:t>fabricación y venta de cajas </a:t>
            </a:r>
            <a:r>
              <a:rPr lang="es-ES" sz="1600" dirty="0"/>
              <a:t>contrata a una persona para la reparación de las cajas dañadas para poder venderlas como </a:t>
            </a:r>
            <a:r>
              <a:rPr lang="es-ES" sz="1600" b="1" dirty="0"/>
              <a:t>cajas recicladas.</a:t>
            </a:r>
          </a:p>
          <a:p>
            <a:pPr marL="800100" lvl="2" indent="-285750" algn="just">
              <a:spcAft>
                <a:spcPts val="1000"/>
              </a:spcAft>
              <a:buClr>
                <a:srgbClr val="26702B"/>
              </a:buClr>
              <a:buFont typeface="Wingdings" panose="05000000000000000000" pitchFamily="2" charset="2"/>
              <a:buChar char="ü"/>
            </a:pPr>
            <a:r>
              <a:rPr lang="es-ES" sz="1600" dirty="0" smtClean="0"/>
              <a:t>Una </a:t>
            </a:r>
            <a:r>
              <a:rPr lang="es-ES" sz="1600" b="1" dirty="0"/>
              <a:t>consultora</a:t>
            </a:r>
            <a:r>
              <a:rPr lang="es-ES" sz="1600" dirty="0"/>
              <a:t> contrata a una persona implantar la </a:t>
            </a:r>
            <a:r>
              <a:rPr lang="es-ES" sz="1600" b="1" dirty="0"/>
              <a:t>certificación ecológica</a:t>
            </a:r>
            <a:r>
              <a:rPr lang="es-ES" sz="1600" dirty="0"/>
              <a:t> de productos pesqueros, ganaderos o agrícolas</a:t>
            </a:r>
            <a:r>
              <a:rPr lang="es-ES" sz="1600" dirty="0" smtClean="0"/>
              <a:t>.</a:t>
            </a:r>
          </a:p>
          <a:p>
            <a:pPr marL="800100" lvl="2" indent="-285750" algn="just">
              <a:spcAft>
                <a:spcPts val="1000"/>
              </a:spcAft>
              <a:buClr>
                <a:srgbClr val="26702B"/>
              </a:buClr>
              <a:buFont typeface="Wingdings" panose="05000000000000000000" pitchFamily="2" charset="2"/>
              <a:buChar char="ü"/>
            </a:pPr>
            <a:r>
              <a:rPr lang="es-ES" sz="1600" dirty="0"/>
              <a:t>Una empresa de fabricación de </a:t>
            </a:r>
            <a:r>
              <a:rPr lang="es-ES" sz="1600" b="1" dirty="0"/>
              <a:t>aparejos de pesca </a:t>
            </a:r>
            <a:r>
              <a:rPr lang="es-ES" sz="1600" dirty="0"/>
              <a:t>contrata a una persona para desarrollar nuevos productos que permitan una </a:t>
            </a:r>
            <a:r>
              <a:rPr lang="es-ES" sz="1600" b="1" dirty="0"/>
              <a:t>pesca más sostenible </a:t>
            </a:r>
            <a:r>
              <a:rPr lang="es-ES" sz="1600" dirty="0"/>
              <a:t>y con menos impacto en la biodiversidad </a:t>
            </a:r>
            <a:r>
              <a:rPr lang="es-ES" sz="1600" dirty="0" smtClean="0"/>
              <a:t>marina</a:t>
            </a:r>
          </a:p>
          <a:p>
            <a:pPr marL="800100" lvl="2" indent="-285750" algn="just">
              <a:spcAft>
                <a:spcPts val="1000"/>
              </a:spcAft>
              <a:buClr>
                <a:srgbClr val="26702B"/>
              </a:buClr>
              <a:buFont typeface="Wingdings" panose="05000000000000000000" pitchFamily="2" charset="2"/>
              <a:buChar char="ü"/>
            </a:pPr>
            <a:r>
              <a:rPr lang="es-ES" sz="1600" dirty="0"/>
              <a:t>Una empresa contrata a una persona para </a:t>
            </a:r>
            <a:r>
              <a:rPr lang="es-ES" sz="1600" b="1" dirty="0"/>
              <a:t>desarrollar software y aplicaciones </a:t>
            </a:r>
            <a:r>
              <a:rPr lang="es-ES" sz="1600" dirty="0"/>
              <a:t>que ayudan a la </a:t>
            </a:r>
            <a:r>
              <a:rPr lang="es-ES" sz="1600" b="1" dirty="0"/>
              <a:t>investigación</a:t>
            </a:r>
            <a:r>
              <a:rPr lang="es-ES" sz="1600" dirty="0"/>
              <a:t> oceanográfica y terrestre y la gestión sostenible de actividades primarias</a:t>
            </a:r>
            <a:r>
              <a:rPr lang="es-ES" sz="1600" dirty="0" smtClean="0"/>
              <a:t>.</a:t>
            </a:r>
          </a:p>
          <a:p>
            <a:pPr marL="800100" lvl="2" indent="-285750" algn="just">
              <a:spcAft>
                <a:spcPts val="1000"/>
              </a:spcAft>
              <a:buClr>
                <a:srgbClr val="26702B"/>
              </a:buClr>
              <a:buFont typeface="Wingdings" panose="05000000000000000000" pitchFamily="2" charset="2"/>
              <a:buChar char="ü"/>
            </a:pPr>
            <a:r>
              <a:rPr lang="es-ES" sz="1600" dirty="0"/>
              <a:t>Una entidad sin ánimo de lucro contrata a una persona para impartir </a:t>
            </a:r>
            <a:r>
              <a:rPr lang="es-ES" sz="1600" b="1" dirty="0"/>
              <a:t>charlas en colegios </a:t>
            </a:r>
            <a:r>
              <a:rPr lang="es-ES" sz="1600" dirty="0"/>
              <a:t>para sensibilizar sobre el </a:t>
            </a:r>
            <a:r>
              <a:rPr lang="es-ES" sz="1600" b="1" dirty="0"/>
              <a:t>impacto industrial </a:t>
            </a:r>
            <a:r>
              <a:rPr lang="es-ES" sz="1600" dirty="0"/>
              <a:t>en la </a:t>
            </a:r>
            <a:r>
              <a:rPr lang="es-ES" sz="1600" b="1" dirty="0"/>
              <a:t>biodiversidad </a:t>
            </a:r>
            <a:r>
              <a:rPr lang="es-ES" sz="1600" dirty="0"/>
              <a:t>y que podemos hacer para mejorar la conservación de la biodiversidad</a:t>
            </a:r>
            <a:r>
              <a:rPr lang="es-ES" sz="1600" dirty="0" smtClean="0"/>
              <a:t>.</a:t>
            </a:r>
            <a:endParaRPr lang="es-ES" sz="1600" dirty="0"/>
          </a:p>
        </p:txBody>
      </p:sp>
    </p:spTree>
    <p:extLst>
      <p:ext uri="{BB962C8B-B14F-4D97-AF65-F5344CB8AC3E}">
        <p14:creationId xmlns:p14="http://schemas.microsoft.com/office/powerpoint/2010/main" val="1657821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008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4322</TotalTime>
  <Words>1636</Words>
  <Application>Microsoft Office PowerPoint</Application>
  <PresentationFormat>Presentación en pantalla (4:3)</PresentationFormat>
  <Paragraphs>166</Paragraphs>
  <Slides>14</Slides>
  <Notes>12</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1. ¿Cuál es el objeto de esta convocatoria? 2. ¿Qué tipo de entidades pueden presentarse? 3. Es economía verde 4. Es economía azul 5. Si no estoy vinculada directa o indirectamente con la economía verde y/o azul, ¿puedo  presentar una solicitud? 6. Requisitos de los contratos 7. ¿Qué plazos tiene la entidad para iniciar un contrato subvencionable en esta  convocatoria?  8. ¿A cuánto asciende el presupuesto de esta convocatoria 2020?  9. ¿Cuál es el importe que se recibiría?  10. ¿Cuántas solicitudes pueden presentarse?  11. ¿Cómo y cuándo presentar la solicitud?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AEEV</dc:creator>
  <cp:lastModifiedBy>Yrene Jiménez de Rio</cp:lastModifiedBy>
  <cp:revision>463</cp:revision>
  <cp:lastPrinted>2013-11-06T18:09:40Z</cp:lastPrinted>
  <dcterms:created xsi:type="dcterms:W3CDTF">2013-10-31T13:19:44Z</dcterms:created>
  <dcterms:modified xsi:type="dcterms:W3CDTF">2021-05-06T10:41:38Z</dcterms:modified>
</cp:coreProperties>
</file>