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5"/>
  </p:sldMasterIdLst>
  <p:notesMasterIdLst>
    <p:notesMasterId r:id="rId8"/>
  </p:notesMasterIdLst>
  <p:sldIdLst>
    <p:sldId id="256" r:id="rId6"/>
    <p:sldId id="258" r:id="rId7"/>
  </p:sldIdLst>
  <p:sldSz cx="15119350" cy="10691813"/>
  <p:notesSz cx="7099300" cy="10234613"/>
  <p:embeddedFontLst>
    <p:embeddedFont>
      <p:font typeface="Open Sans" panose="020B0606030504020204" pitchFamily="34" charset="0"/>
      <p:regular r:id="rId9"/>
      <p:bold r:id="rId10"/>
      <p:italic r:id="rId11"/>
      <p:boldItalic r:id="rId12"/>
    </p:embeddedFont>
    <p:embeddedFont>
      <p:font typeface="Open Sans Medium" panose="020B0604020202020204" charset="0"/>
      <p:regular r:id="rId13"/>
      <p:bold r:id="rId14"/>
      <p:italic r:id="rId15"/>
      <p:boldItalic r:id="rId16"/>
    </p:embeddedFont>
    <p:embeddedFont>
      <p:font typeface="Open Sans SemiBold" panose="020B0706030804020204" pitchFamily="3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1" roundtripDataSignature="AMtx7mgAQp+RoQGVitoyCAPUiS8+RnBs7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661C"/>
    <a:srgbClr val="55C2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49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customXml" Target="../customXml/item3.xml"/><Relationship Id="rId21" Type="http://customschemas.google.com/relationships/presentationmetadata" Target="metadata"/><Relationship Id="rId7" Type="http://schemas.openxmlformats.org/officeDocument/2006/relationships/slide" Target="slides/slide2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customXml" Target="../customXml/item4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157dba5be4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68350"/>
            <a:ext cx="5422900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157dba5be4_0_2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300" cy="46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157dba5be4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68350"/>
            <a:ext cx="5422900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157dba5be4_0_2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300" cy="46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54"/>
              <a:buFont typeface="Calibri"/>
              <a:buNone/>
              <a:defRPr sz="935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/>
            </a:lvl1pPr>
            <a:lvl2pPr lvl="1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None/>
              <a:defRPr sz="3118"/>
            </a:lvl2pPr>
            <a:lvl3pPr lvl="2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/>
            </a:lvl3pPr>
            <a:lvl4pPr lvl="3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4pPr>
            <a:lvl5pPr lvl="4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5pPr>
            <a:lvl6pPr lvl="5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6pPr>
            <a:lvl7pPr lvl="6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7pPr>
            <a:lvl8pPr lvl="7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8pPr>
            <a:lvl9pPr lvl="8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4167747" y="-282091"/>
            <a:ext cx="6783857" cy="1304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7919432" y="3469593"/>
            <a:ext cx="9060817" cy="326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1304717" y="303979"/>
            <a:ext cx="9060817" cy="959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54"/>
              <a:buFont typeface="Calibri"/>
              <a:buNone/>
              <a:defRPr sz="935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3118"/>
              <a:buNone/>
              <a:defRPr sz="3118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806"/>
              <a:buNone/>
              <a:defRPr sz="2806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1039455" y="2846200"/>
            <a:ext cx="6425724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7654171" y="2846200"/>
            <a:ext cx="6425724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 b="1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None/>
              <a:defRPr sz="3118" b="1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 b="1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1041426" y="3905482"/>
            <a:ext cx="6396193" cy="574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7654172" y="2620980"/>
            <a:ext cx="6427693" cy="1284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 b="1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None/>
              <a:defRPr sz="3118" b="1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 b="1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7654172" y="3905482"/>
            <a:ext cx="6427693" cy="574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89"/>
              <a:buFont typeface="Calibri"/>
              <a:buNone/>
              <a:defRPr sz="498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6427693" y="1539425"/>
            <a:ext cx="7654171" cy="7598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545401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4989"/>
              <a:buChar char="•"/>
              <a:defRPr sz="4989"/>
            </a:lvl1pPr>
            <a:lvl2pPr marL="914400" lvl="1" indent="-505777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4365"/>
              <a:buChar char="•"/>
              <a:defRPr sz="4365"/>
            </a:lvl2pPr>
            <a:lvl3pPr marL="1371600" lvl="2" indent="-466217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742"/>
              <a:buChar char="•"/>
              <a:defRPr sz="3741"/>
            </a:lvl3pPr>
            <a:lvl4pPr marL="1828800" lvl="3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4pPr>
            <a:lvl5pPr marL="2286000" lvl="4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5pPr>
            <a:lvl6pPr marL="2743200" lvl="5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6pPr>
            <a:lvl7pPr marL="3200400" lvl="6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7pPr>
            <a:lvl8pPr marL="3657600" lvl="7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8pPr>
            <a:lvl9pPr marL="4114800" lvl="8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1041425" y="3207544"/>
            <a:ext cx="4876384" cy="59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183"/>
              <a:buNone/>
              <a:defRPr sz="2183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89"/>
              <a:buFont typeface="Calibri"/>
              <a:buNone/>
              <a:defRPr sz="498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6427693" y="1539425"/>
            <a:ext cx="7654171" cy="7598117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1041425" y="3207544"/>
            <a:ext cx="4876384" cy="59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183"/>
              <a:buNone/>
              <a:defRPr sz="2183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60"/>
              <a:buFont typeface="Calibri"/>
              <a:buNone/>
              <a:defRPr sz="68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505777" algn="l" rtl="0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4365"/>
              <a:buFont typeface="Arial"/>
              <a:buChar char="•"/>
              <a:defRPr sz="4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6217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742"/>
              <a:buFont typeface="Arial"/>
              <a:buChar char="•"/>
              <a:defRPr sz="374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26592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Font typeface="Arial"/>
              <a:buChar char="•"/>
              <a:defRPr sz="311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157dba5be4_0_2"/>
          <p:cNvSpPr txBox="1"/>
          <p:nvPr/>
        </p:nvSpPr>
        <p:spPr>
          <a:xfrm>
            <a:off x="8918476" y="4661997"/>
            <a:ext cx="5886000" cy="20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Insertar texto descriptivo de la operación dentro de los límites marcados por el recuadro</a:t>
            </a:r>
            <a:endParaRPr dirty="0"/>
          </a:p>
          <a:p>
            <a:pPr marL="0" marR="0" lvl="0" indent="0" algn="l" rtl="0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[</a:t>
            </a:r>
            <a:r>
              <a:rPr lang="es-ES" sz="2400" b="0" i="0" u="none" strike="noStrike" cap="none" dirty="0" err="1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OpenSans</a:t>
            </a: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Medium 24, negro]</a:t>
            </a:r>
            <a:endParaRPr sz="2400" b="0" i="0" u="none" strike="noStrike" cap="none" dirty="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85" name="Google Shape;85;g2157dba5be4_0_2"/>
          <p:cNvSpPr txBox="1"/>
          <p:nvPr/>
        </p:nvSpPr>
        <p:spPr>
          <a:xfrm>
            <a:off x="6014545" y="5244436"/>
            <a:ext cx="2648191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XX/2026</a:t>
            </a:r>
            <a:r>
              <a:rPr lang="es-ES" sz="2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– </a:t>
            </a: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</a:t>
            </a:r>
            <a:r>
              <a:rPr lang="es-ES" sz="2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/202X</a:t>
            </a:r>
            <a:endParaRPr sz="21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g2157dba5be4_0_2"/>
          <p:cNvSpPr/>
          <p:nvPr/>
        </p:nvSpPr>
        <p:spPr>
          <a:xfrm>
            <a:off x="0" y="0"/>
            <a:ext cx="5416500" cy="105792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g2157dba5be4_0_2"/>
          <p:cNvSpPr/>
          <p:nvPr/>
        </p:nvSpPr>
        <p:spPr>
          <a:xfrm flipH="1">
            <a:off x="6014494" y="9110444"/>
            <a:ext cx="8642400" cy="8049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g2157dba5be4_0_2"/>
          <p:cNvSpPr/>
          <p:nvPr/>
        </p:nvSpPr>
        <p:spPr>
          <a:xfrm flipH="1">
            <a:off x="6004336" y="2573413"/>
            <a:ext cx="1395900" cy="13953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g2157dba5be4_0_2"/>
          <p:cNvSpPr/>
          <p:nvPr/>
        </p:nvSpPr>
        <p:spPr>
          <a:xfrm flipH="1">
            <a:off x="8998895" y="2573413"/>
            <a:ext cx="5658000" cy="13890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g2157dba5be4_0_2"/>
          <p:cNvSpPr/>
          <p:nvPr/>
        </p:nvSpPr>
        <p:spPr>
          <a:xfrm flipH="1">
            <a:off x="9012149" y="4788451"/>
            <a:ext cx="5658000" cy="37833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g2157dba5be4_0_2"/>
          <p:cNvSpPr txBox="1"/>
          <p:nvPr/>
        </p:nvSpPr>
        <p:spPr>
          <a:xfrm>
            <a:off x="6014545" y="2739828"/>
            <a:ext cx="2412674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QR que dirija al proyecto en la web propia (o en su caso en la de la FB)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2" name="Google Shape;92;g2157dba5be4_0_2"/>
          <p:cNvSpPr txBox="1"/>
          <p:nvPr/>
        </p:nvSpPr>
        <p:spPr>
          <a:xfrm>
            <a:off x="1442544" y="2737051"/>
            <a:ext cx="2824800" cy="17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imagen o fotografía que cubra todo el hueco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(ver plantilla de ejemplo)</a:t>
            </a:r>
            <a:endParaRPr sz="21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3" name="Google Shape;93;g2157dba5be4_0_2"/>
          <p:cNvSpPr txBox="1"/>
          <p:nvPr/>
        </p:nvSpPr>
        <p:spPr>
          <a:xfrm>
            <a:off x="6014545" y="9110444"/>
            <a:ext cx="86424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Espacio para otros logos, en su caso (beneficiarios y miembros de la agrupación), dentro del recuadro, alineado a la izquierda y, respetando espacio entre logos y tamaños de logo hasta el límite del recuadro</a:t>
            </a:r>
            <a:endParaRPr sz="14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4" name="Google Shape;94;g2157dba5be4_0_2"/>
          <p:cNvSpPr/>
          <p:nvPr/>
        </p:nvSpPr>
        <p:spPr>
          <a:xfrm>
            <a:off x="5450350" y="0"/>
            <a:ext cx="9755100" cy="415500"/>
          </a:xfrm>
          <a:prstGeom prst="rect">
            <a:avLst/>
          </a:prstGeom>
          <a:solidFill>
            <a:srgbClr val="3166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31661C"/>
              </a:solidFill>
              <a:highlight>
                <a:srgbClr val="008000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g2157dba5be4_0_2"/>
          <p:cNvSpPr/>
          <p:nvPr/>
        </p:nvSpPr>
        <p:spPr>
          <a:xfrm>
            <a:off x="5450350" y="10275400"/>
            <a:ext cx="9755100" cy="415500"/>
          </a:xfrm>
          <a:prstGeom prst="rect">
            <a:avLst/>
          </a:prstGeom>
          <a:solidFill>
            <a:srgbClr val="3166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5AC4F9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g2157dba5be4_0_2"/>
          <p:cNvSpPr txBox="1"/>
          <p:nvPr/>
        </p:nvSpPr>
        <p:spPr>
          <a:xfrm>
            <a:off x="5985099" y="4693889"/>
            <a:ext cx="18216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31661C"/>
                </a:solidFill>
                <a:latin typeface="Open Sans"/>
                <a:ea typeface="Open Sans"/>
                <a:cs typeface="Open Sans"/>
                <a:sym typeface="Open Sans"/>
              </a:rPr>
              <a:t>Duración:</a:t>
            </a:r>
            <a:endParaRPr sz="4000" b="0" i="0" u="none" strike="noStrike" cap="none" dirty="0">
              <a:solidFill>
                <a:srgbClr val="31661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98" name="Google Shape;98;g2157dba5be4_0_2"/>
          <p:cNvCxnSpPr/>
          <p:nvPr/>
        </p:nvCxnSpPr>
        <p:spPr>
          <a:xfrm>
            <a:off x="6004325" y="5847600"/>
            <a:ext cx="1686900" cy="4800"/>
          </a:xfrm>
          <a:prstGeom prst="straightConnector1">
            <a:avLst/>
          </a:prstGeom>
          <a:noFill/>
          <a:ln w="38100" cap="flat" cmpd="sng">
            <a:solidFill>
              <a:srgbClr val="31661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g2157dba5be4_0_2"/>
          <p:cNvSpPr txBox="1"/>
          <p:nvPr/>
        </p:nvSpPr>
        <p:spPr>
          <a:xfrm>
            <a:off x="8918472" y="2062825"/>
            <a:ext cx="5780700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0" i="0" u="none" strike="noStrike" cap="none" dirty="0">
                <a:solidFill>
                  <a:srgbClr val="31661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Insertar título proyecto [</a:t>
            </a:r>
            <a:r>
              <a:rPr lang="es-ES" sz="4000" b="0" i="0" u="none" strike="noStrike" cap="none" dirty="0" err="1">
                <a:solidFill>
                  <a:srgbClr val="31661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OpenSans</a:t>
            </a:r>
            <a:r>
              <a:rPr lang="es-ES" sz="4000" b="0" i="0" u="none" strike="noStrike" cap="none" dirty="0">
                <a:solidFill>
                  <a:srgbClr val="31661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</a:t>
            </a:r>
            <a:r>
              <a:rPr lang="es-ES" sz="4000" b="0" i="0" u="none" strike="noStrike" cap="none" dirty="0" err="1">
                <a:solidFill>
                  <a:srgbClr val="31661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Semibold</a:t>
            </a:r>
            <a:r>
              <a:rPr lang="es-ES" sz="4000" b="0" i="0" u="none" strike="noStrike" cap="none" dirty="0">
                <a:solidFill>
                  <a:srgbClr val="31661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40]</a:t>
            </a:r>
            <a:endParaRPr sz="4000" b="0" i="0" u="none" strike="noStrike" cap="none" dirty="0">
              <a:solidFill>
                <a:srgbClr val="31661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00" name="Google Shape;100;g2157dba5be4_0_2"/>
          <p:cNvSpPr txBox="1"/>
          <p:nvPr/>
        </p:nvSpPr>
        <p:spPr>
          <a:xfrm>
            <a:off x="6014547" y="6046493"/>
            <a:ext cx="215088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31661C"/>
                </a:solidFill>
                <a:latin typeface="Open Sans"/>
                <a:ea typeface="Open Sans"/>
                <a:cs typeface="Open Sans"/>
                <a:sym typeface="Open Sans"/>
              </a:rPr>
              <a:t>Importe total :</a:t>
            </a:r>
            <a:endParaRPr sz="4000" b="0" i="0" u="none" strike="noStrike" cap="none" dirty="0">
              <a:solidFill>
                <a:srgbClr val="31661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01" name="Google Shape;101;g2157dba5be4_0_2"/>
          <p:cNvSpPr txBox="1"/>
          <p:nvPr/>
        </p:nvSpPr>
        <p:spPr>
          <a:xfrm>
            <a:off x="6001419" y="6449756"/>
            <a:ext cx="2425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u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XXX.</a:t>
            </a: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</a:t>
            </a:r>
            <a:r>
              <a:rPr lang="es-ES" sz="2100" b="0" u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XX,XX €</a:t>
            </a:r>
            <a:endParaRPr dirty="0"/>
          </a:p>
        </p:txBody>
      </p:sp>
      <p:cxnSp>
        <p:nvCxnSpPr>
          <p:cNvPr id="102" name="Google Shape;102;g2157dba5be4_0_2"/>
          <p:cNvCxnSpPr/>
          <p:nvPr/>
        </p:nvCxnSpPr>
        <p:spPr>
          <a:xfrm>
            <a:off x="6004325" y="7087998"/>
            <a:ext cx="1686900" cy="4800"/>
          </a:xfrm>
          <a:prstGeom prst="straightConnector1">
            <a:avLst/>
          </a:prstGeom>
          <a:noFill/>
          <a:ln w="38100" cap="flat" cmpd="sng">
            <a:solidFill>
              <a:srgbClr val="31661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91;g2157dba5be4_0_2">
            <a:extLst>
              <a:ext uri="{FF2B5EF4-FFF2-40B4-BE49-F238E27FC236}">
                <a16:creationId xmlns:a16="http://schemas.microsoft.com/office/drawing/2014/main" id="{3AFD1182-8A7E-67A5-DAD7-0DF949CA1AB0}"/>
              </a:ext>
            </a:extLst>
          </p:cNvPr>
          <p:cNvSpPr txBox="1"/>
          <p:nvPr/>
        </p:nvSpPr>
        <p:spPr>
          <a:xfrm>
            <a:off x="7745191" y="7165444"/>
            <a:ext cx="1407666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el importe de subvención aprobado </a:t>
            </a:r>
            <a:endParaRPr sz="16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6BD106E-5A4F-F636-1027-F762DE87CD92}"/>
              </a:ext>
            </a:extLst>
          </p:cNvPr>
          <p:cNvSpPr txBox="1"/>
          <p:nvPr/>
        </p:nvSpPr>
        <p:spPr>
          <a:xfrm>
            <a:off x="6044474" y="7269336"/>
            <a:ext cx="1545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31661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Ayuda FB: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402C025-D66E-9774-078E-F1BAD9A29F42}"/>
              </a:ext>
            </a:extLst>
          </p:cNvPr>
          <p:cNvSpPr txBox="1"/>
          <p:nvPr/>
        </p:nvSpPr>
        <p:spPr>
          <a:xfrm>
            <a:off x="6023651" y="7651605"/>
            <a:ext cx="17349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XXXXXX,XX €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CC5E34C-A79D-87C6-9F1E-EA86BED18F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23" b="-10924"/>
          <a:stretch/>
        </p:blipFill>
        <p:spPr bwMode="auto">
          <a:xfrm>
            <a:off x="5887784" y="618166"/>
            <a:ext cx="3265074" cy="9209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157dba5be4_0_2"/>
          <p:cNvSpPr txBox="1"/>
          <p:nvPr/>
        </p:nvSpPr>
        <p:spPr>
          <a:xfrm>
            <a:off x="8918476" y="4661997"/>
            <a:ext cx="5886000" cy="20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Insertar texto descriptivo de la operación dentro de los límites marcados por el recuadro</a:t>
            </a:r>
            <a:endParaRPr dirty="0"/>
          </a:p>
          <a:p>
            <a:pPr marL="0" marR="0" lvl="0" indent="0" algn="l" rtl="0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[</a:t>
            </a:r>
            <a:r>
              <a:rPr lang="es-ES" sz="2400" b="0" i="0" u="none" strike="noStrike" cap="none" dirty="0" err="1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OpenSans</a:t>
            </a: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Medium 24, negro]</a:t>
            </a:r>
            <a:endParaRPr sz="2400" b="0" i="0" u="none" strike="noStrike" cap="none" dirty="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85" name="Google Shape;85;g2157dba5be4_0_2"/>
          <p:cNvSpPr txBox="1"/>
          <p:nvPr/>
        </p:nvSpPr>
        <p:spPr>
          <a:xfrm>
            <a:off x="6014545" y="5244436"/>
            <a:ext cx="2648191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XX/2026</a:t>
            </a:r>
            <a:r>
              <a:rPr lang="es-ES" sz="2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– </a:t>
            </a: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</a:t>
            </a:r>
            <a:r>
              <a:rPr lang="es-ES" sz="2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/202X</a:t>
            </a:r>
            <a:endParaRPr sz="21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g2157dba5be4_0_2"/>
          <p:cNvSpPr/>
          <p:nvPr/>
        </p:nvSpPr>
        <p:spPr>
          <a:xfrm>
            <a:off x="0" y="0"/>
            <a:ext cx="5416500" cy="105792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g2157dba5be4_0_2"/>
          <p:cNvSpPr/>
          <p:nvPr/>
        </p:nvSpPr>
        <p:spPr>
          <a:xfrm flipH="1">
            <a:off x="6014494" y="9110444"/>
            <a:ext cx="8642400" cy="8049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g2157dba5be4_0_2"/>
          <p:cNvSpPr/>
          <p:nvPr/>
        </p:nvSpPr>
        <p:spPr>
          <a:xfrm flipH="1">
            <a:off x="6004336" y="2573413"/>
            <a:ext cx="1395900" cy="13953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g2157dba5be4_0_2"/>
          <p:cNvSpPr/>
          <p:nvPr/>
        </p:nvSpPr>
        <p:spPr>
          <a:xfrm flipH="1">
            <a:off x="8998895" y="2573413"/>
            <a:ext cx="5658000" cy="13890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g2157dba5be4_0_2"/>
          <p:cNvSpPr/>
          <p:nvPr/>
        </p:nvSpPr>
        <p:spPr>
          <a:xfrm flipH="1">
            <a:off x="9012149" y="4788451"/>
            <a:ext cx="5658000" cy="37833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g2157dba5be4_0_2"/>
          <p:cNvSpPr txBox="1"/>
          <p:nvPr/>
        </p:nvSpPr>
        <p:spPr>
          <a:xfrm>
            <a:off x="6014545" y="2739828"/>
            <a:ext cx="2412674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QR que dirija al proyecto en la web propia (o en su caso en la de la FB)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2" name="Google Shape;92;g2157dba5be4_0_2"/>
          <p:cNvSpPr txBox="1"/>
          <p:nvPr/>
        </p:nvSpPr>
        <p:spPr>
          <a:xfrm>
            <a:off x="1442544" y="2737051"/>
            <a:ext cx="2824800" cy="17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imagen o fotografía que cubra todo el hueco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(ver plantilla de ejemplo)</a:t>
            </a:r>
            <a:endParaRPr sz="21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3" name="Google Shape;93;g2157dba5be4_0_2"/>
          <p:cNvSpPr txBox="1"/>
          <p:nvPr/>
        </p:nvSpPr>
        <p:spPr>
          <a:xfrm>
            <a:off x="6014545" y="9110444"/>
            <a:ext cx="86424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Espacio para otros logos, en su caso (beneficiarios y miembros de la agrupación), dentro del recuadro, alineado a la izquierda y, respetando espacio entre logos y tamaños de logo hasta el límite del recuadro</a:t>
            </a:r>
            <a:endParaRPr sz="14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4" name="Google Shape;94;g2157dba5be4_0_2"/>
          <p:cNvSpPr/>
          <p:nvPr/>
        </p:nvSpPr>
        <p:spPr>
          <a:xfrm>
            <a:off x="5450350" y="0"/>
            <a:ext cx="9755100" cy="415500"/>
          </a:xfrm>
          <a:prstGeom prst="rect">
            <a:avLst/>
          </a:prstGeom>
          <a:solidFill>
            <a:srgbClr val="3166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31661C"/>
              </a:solidFill>
              <a:highlight>
                <a:srgbClr val="008000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g2157dba5be4_0_2"/>
          <p:cNvSpPr/>
          <p:nvPr/>
        </p:nvSpPr>
        <p:spPr>
          <a:xfrm>
            <a:off x="5450350" y="10275400"/>
            <a:ext cx="9755100" cy="415500"/>
          </a:xfrm>
          <a:prstGeom prst="rect">
            <a:avLst/>
          </a:prstGeom>
          <a:solidFill>
            <a:srgbClr val="3166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5AC4F9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g2157dba5be4_0_2"/>
          <p:cNvSpPr txBox="1"/>
          <p:nvPr/>
        </p:nvSpPr>
        <p:spPr>
          <a:xfrm>
            <a:off x="5985099" y="4693889"/>
            <a:ext cx="18216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31661C"/>
                </a:solidFill>
                <a:latin typeface="Open Sans"/>
                <a:ea typeface="Open Sans"/>
                <a:cs typeface="Open Sans"/>
                <a:sym typeface="Open Sans"/>
              </a:rPr>
              <a:t>Duración:</a:t>
            </a:r>
            <a:endParaRPr sz="4000" b="0" i="0" u="none" strike="noStrike" cap="none" dirty="0">
              <a:solidFill>
                <a:srgbClr val="31661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98" name="Google Shape;98;g2157dba5be4_0_2"/>
          <p:cNvCxnSpPr/>
          <p:nvPr/>
        </p:nvCxnSpPr>
        <p:spPr>
          <a:xfrm>
            <a:off x="6004325" y="5847600"/>
            <a:ext cx="1686900" cy="4800"/>
          </a:xfrm>
          <a:prstGeom prst="straightConnector1">
            <a:avLst/>
          </a:prstGeom>
          <a:noFill/>
          <a:ln w="38100" cap="flat" cmpd="sng">
            <a:solidFill>
              <a:srgbClr val="31661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g2157dba5be4_0_2"/>
          <p:cNvSpPr txBox="1"/>
          <p:nvPr/>
        </p:nvSpPr>
        <p:spPr>
          <a:xfrm>
            <a:off x="8918472" y="2062825"/>
            <a:ext cx="5780700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0" i="0" u="none" strike="noStrike" cap="none" dirty="0">
                <a:solidFill>
                  <a:srgbClr val="31661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Insertar título proyecto [</a:t>
            </a:r>
            <a:r>
              <a:rPr lang="es-ES" sz="4000" b="0" i="0" u="none" strike="noStrike" cap="none" dirty="0" err="1">
                <a:solidFill>
                  <a:srgbClr val="31661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OpenSans</a:t>
            </a:r>
            <a:r>
              <a:rPr lang="es-ES" sz="4000" b="0" i="0" u="none" strike="noStrike" cap="none" dirty="0">
                <a:solidFill>
                  <a:srgbClr val="31661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</a:t>
            </a:r>
            <a:r>
              <a:rPr lang="es-ES" sz="4000" b="0" i="0" u="none" strike="noStrike" cap="none" dirty="0" err="1">
                <a:solidFill>
                  <a:srgbClr val="31661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Semibold</a:t>
            </a:r>
            <a:r>
              <a:rPr lang="es-ES" sz="4000" b="0" i="0" u="none" strike="noStrike" cap="none" dirty="0">
                <a:solidFill>
                  <a:srgbClr val="31661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40]</a:t>
            </a:r>
            <a:endParaRPr sz="4000" b="0" i="0" u="none" strike="noStrike" cap="none" dirty="0">
              <a:solidFill>
                <a:srgbClr val="31661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00" name="Google Shape;100;g2157dba5be4_0_2"/>
          <p:cNvSpPr txBox="1"/>
          <p:nvPr/>
        </p:nvSpPr>
        <p:spPr>
          <a:xfrm>
            <a:off x="6014547" y="6046493"/>
            <a:ext cx="215088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31661C"/>
                </a:solidFill>
                <a:latin typeface="Open Sans"/>
                <a:ea typeface="Open Sans"/>
                <a:cs typeface="Open Sans"/>
                <a:sym typeface="Open Sans"/>
              </a:rPr>
              <a:t>Importe total :</a:t>
            </a:r>
            <a:endParaRPr sz="4000" b="0" i="0" u="none" strike="noStrike" cap="none" dirty="0">
              <a:solidFill>
                <a:srgbClr val="31661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01" name="Google Shape;101;g2157dba5be4_0_2"/>
          <p:cNvSpPr txBox="1"/>
          <p:nvPr/>
        </p:nvSpPr>
        <p:spPr>
          <a:xfrm>
            <a:off x="6001419" y="6449756"/>
            <a:ext cx="2425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u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XXX.</a:t>
            </a: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</a:t>
            </a:r>
            <a:r>
              <a:rPr lang="es-ES" sz="2100" b="0" u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XX,XX €</a:t>
            </a:r>
            <a:endParaRPr dirty="0"/>
          </a:p>
        </p:txBody>
      </p:sp>
      <p:cxnSp>
        <p:nvCxnSpPr>
          <p:cNvPr id="102" name="Google Shape;102;g2157dba5be4_0_2"/>
          <p:cNvCxnSpPr/>
          <p:nvPr/>
        </p:nvCxnSpPr>
        <p:spPr>
          <a:xfrm>
            <a:off x="6004325" y="7087998"/>
            <a:ext cx="1686900" cy="4800"/>
          </a:xfrm>
          <a:prstGeom prst="straightConnector1">
            <a:avLst/>
          </a:prstGeom>
          <a:noFill/>
          <a:ln w="38100" cap="flat" cmpd="sng">
            <a:solidFill>
              <a:srgbClr val="31661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91;g2157dba5be4_0_2">
            <a:extLst>
              <a:ext uri="{FF2B5EF4-FFF2-40B4-BE49-F238E27FC236}">
                <a16:creationId xmlns:a16="http://schemas.microsoft.com/office/drawing/2014/main" id="{3AFD1182-8A7E-67A5-DAD7-0DF949CA1AB0}"/>
              </a:ext>
            </a:extLst>
          </p:cNvPr>
          <p:cNvSpPr txBox="1"/>
          <p:nvPr/>
        </p:nvSpPr>
        <p:spPr>
          <a:xfrm>
            <a:off x="7745191" y="7165444"/>
            <a:ext cx="1407666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el importe de subvención aprobado </a:t>
            </a:r>
            <a:endParaRPr sz="16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6BD106E-5A4F-F636-1027-F762DE87CD92}"/>
              </a:ext>
            </a:extLst>
          </p:cNvPr>
          <p:cNvSpPr txBox="1"/>
          <p:nvPr/>
        </p:nvSpPr>
        <p:spPr>
          <a:xfrm>
            <a:off x="6044474" y="7269336"/>
            <a:ext cx="1545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31661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Ayuda FB: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402C025-D66E-9774-078E-F1BAD9A29F42}"/>
              </a:ext>
            </a:extLst>
          </p:cNvPr>
          <p:cNvSpPr txBox="1"/>
          <p:nvPr/>
        </p:nvSpPr>
        <p:spPr>
          <a:xfrm>
            <a:off x="6023651" y="7651605"/>
            <a:ext cx="17349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XXXXXX,XX €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ECBF24E-8F3D-DDFD-9A27-1FEF000D8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419" y="790143"/>
            <a:ext cx="3265200" cy="5975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_x00ba__x0020_de_x0020_beneficiarios xmlns="6f7bbd3a-fb19-4473-99cf-da5796dafda5" xsi:nil="true"/>
    <Título xmlns="6f7bbd3a-fb19-4473-99cf-da5796dafda5">Convocatoria para el fomento de la economía azul y el impulso de la sostenibilidad pesquera y acuícola, en el marco del Programa Pleamar, cofinanciado por el FEMPA en 2025</Título>
    <Estado_x0020_de_x0020_convocatoria xmlns="6f7bbd3a-fb19-4473-99cf-da5796dafda5">En preparación</Estado_x0020_de_x0020_convocatoria>
    <TaxCatchAll xmlns="a0f6817e-69a0-429a-beb6-640539207da7" xsi:nil="true"/>
    <_EndDate xmlns="http://schemas.microsoft.com/sharepoint/v3/fields" xsi:nil="true"/>
    <Código_x0020_BDNS xmlns="6f7bbd3a-fb19-4473-99cf-da5796dafda5" xsi:nil="true"/>
    <Palabra_x0028_s_x0029__x0020_clave xmlns="6f7bbd3a-fb19-4473-99cf-da5796dafda5">
      <Value>1</Value>
      <Value>16</Value>
      <Value>34</Value>
      <Value>82</Value>
      <Value>43</Value>
      <Value>90</Value>
    </Palabra_x0028_s_x0029__x0020_clave>
    <nf60fe54646744f2950a80ded06a7b22 xmlns="a0f6817e-69a0-429a-beb6-640539207da7" xsi:nil="true"/>
    <Proyecto xmlns="a0f6817e-69a0-429a-beb6-640539207da7" xsi:nil="true"/>
    <Línea xmlns="6f7bbd3a-fb19-4473-99cf-da5796dafda5">3</Línea>
    <Año xmlns="6f7bbd3a-fb19-4473-99cf-da5796dafda5">2025</Año>
    <Acrónimo xmlns="a0f6817e-69a0-429a-beb6-640539207da7">Pleamar 2025</Acrónimo>
    <StartDate xmlns="http://schemas.microsoft.com/sharepoint/v3">2025-01-29T23:00:00+00:00</StartDate>
    <Fondo_x0028_s_x0029_ xmlns="6f7bbd3a-fb19-4473-99cf-da5796dafda5">
      <Value>2</Value>
    </Fondo_x0028_s_x0029_>
    <Proyecto_x0028_s_x0029_ xmlns="a0f6817e-69a0-429a-beb6-640539207da7" xsi:nil="true"/>
    <Presupuesto_x0028_s_x0029_ xmlns="6f7bbd3a-fb19-4473-99cf-da5796dafda5">14550000</Presupuesto_x0028_s_x0029_>
    <Observaciones xmlns="6f7bbd3a-fb19-4473-99cf-da5796dafda5" xsi:nil="true"/>
    <lcf76f155ced4ddcb4097134ff3c332f xmlns="6f7bbd3a-fb19-4473-99cf-da5796dafda5">
      <Terms xmlns="http://schemas.microsoft.com/office/infopath/2007/PartnerControls"/>
    </lcf76f155ced4ddcb4097134ff3c332f>
    <Código_x0020_del_x0020_expediente xmlns="6f7bbd3a-fb19-4473-99cf-da5796dafda5" xsi:nil="true"/>
    <Área_x0028_s_x0029__x0020_involucrada_x0028_s_x0029_ xmlns="6f7bbd3a-fb19-4473-99cf-da5796dafda5">
      <Value>7</Value>
      <Value>3</Value>
    </Área_x0028_s_x0029__x0020_involucrada_x0028_s_x0029_>
    <Enlace_x0020_de_x0020_interés xmlns="6f7bbd3a-fb19-4473-99cf-da5796dafda5">
      <Url xsi:nil="true"/>
      <Description xsi:nil="true"/>
    </Enlace_x0020_de_x0020_interés>
    <DocumentSetDescription xmlns="http://schemas.microsoft.com/sharepoint/v3" xsi:nil="true"/>
    <Entidad_x0020_beneficiaria xmlns="6f7bbd3a-fb19-4473-99cf-da5796dafda5" xsi:nil="true"/>
    <Proyectos xmlns="6f7bbd3a-fb19-4473-99cf-da5796dafda5" xsi:nil="true"/>
    <_Flow_SignoffStatus xmlns="6f7bbd3a-fb19-4473-99cf-da5796dafd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10C6A29B4D9D34AA8AC53B6FAF53A76" ma:contentTypeVersion="30" ma:contentTypeDescription="Crear nuevo documento." ma:contentTypeScope="" ma:versionID="c7be1858354523090ff23bfb2f1b0094">
  <xsd:schema xmlns:xsd="http://www.w3.org/2001/XMLSchema" xmlns:xs="http://www.w3.org/2001/XMLSchema" xmlns:p="http://schemas.microsoft.com/office/2006/metadata/properties" xmlns:ns1="http://schemas.microsoft.com/sharepoint/v3" xmlns:ns2="6f7bbd3a-fb19-4473-99cf-da5796dafda5" xmlns:ns3="a0f6817e-69a0-429a-beb6-640539207da7" xmlns:ns4="http://schemas.microsoft.com/sharepoint/v3/fields" targetNamespace="http://schemas.microsoft.com/office/2006/metadata/properties" ma:root="true" ma:fieldsID="48066a270aed8a1cb6d22de0280ab53e" ns1:_="" ns2:_="" ns3:_="" ns4:_="">
    <xsd:import namespace="http://schemas.microsoft.com/sharepoint/v3"/>
    <xsd:import namespace="6f7bbd3a-fb19-4473-99cf-da5796dafda5"/>
    <xsd:import namespace="a0f6817e-69a0-429a-beb6-640539207da7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Código_x0020_del_x0020_expediente" minOccurs="0"/>
                <xsd:element ref="ns2:Código_x0020_BDNS" minOccurs="0"/>
                <xsd:element ref="ns2:Año" minOccurs="0"/>
                <xsd:element ref="ns3:Acrónimo" minOccurs="0"/>
                <xsd:element ref="ns1:StartDate" minOccurs="0"/>
                <xsd:element ref="ns4:_EndDate" minOccurs="0"/>
                <xsd:element ref="ns2:Línea" minOccurs="0"/>
                <xsd:element ref="ns2:Fondo_x0028_s_x0029_" minOccurs="0"/>
                <xsd:element ref="ns2:Área_x0028_s_x0029__x0020_involucrada_x0028_s_x0029_" minOccurs="0"/>
                <xsd:element ref="ns2:Estado_x0020_de_x0020_convocatoria" minOccurs="0"/>
                <xsd:element ref="ns2:Presupuesto_x0028_s_x0029_" minOccurs="0"/>
                <xsd:element ref="ns2:N_x00ba__x0020_de_x0020_beneficiarios" minOccurs="0"/>
                <xsd:element ref="ns2:Observaciones" minOccurs="0"/>
                <xsd:element ref="ns2:Enlace_x0020_de_x0020_interés" minOccurs="0"/>
                <xsd:element ref="ns2:Palabra_x0028_s_x0029__x0020_clave" minOccurs="0"/>
                <xsd:element ref="ns3:_dlc_DocId" minOccurs="0"/>
                <xsd:element ref="ns3:nf60fe54646744f2950a80ded06a7b22" minOccurs="0"/>
                <xsd:element ref="ns3:TaxCatchAll" minOccurs="0"/>
                <xsd:element ref="ns3:_dlc_DocIdUrl" minOccurs="0"/>
                <xsd:element ref="ns3:_dlc_DocIdPersistId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3:Proyecto" minOccurs="0"/>
                <xsd:element ref="ns3:Proyecto_x0028_s_x0029_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Título"/>
                <xsd:element ref="ns2:Entidad_x0020_beneficiaria" minOccurs="0"/>
                <xsd:element ref="ns2:Proyectos" minOccurs="0"/>
                <xsd:element ref="ns1:DocumentSetDescription" minOccurs="0"/>
                <xsd:element ref="ns2:_Flow_Signoff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StartDate" ma:index="5" nillable="true" ma:displayName="Fecha de publicación" ma:default="[today]" ma:description="Fecha de publicación en la web (no en extracto BOE)" ma:format="DateOnly" ma:internalName="StartDate">
      <xsd:simpleType>
        <xsd:restriction base="dms:DateTime"/>
      </xsd:simpleType>
    </xsd:element>
    <xsd:element name="DocumentSetDescription" ma:index="48" nillable="true" ma:displayName="Descripción" ma:description="Breve descripción del nuevo expediente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7bbd3a-fb19-4473-99cf-da5796dafda5" elementFormDefault="qualified">
    <xsd:import namespace="http://schemas.microsoft.com/office/2006/documentManagement/types"/>
    <xsd:import namespace="http://schemas.microsoft.com/office/infopath/2007/PartnerControls"/>
    <xsd:element name="Código_x0020_del_x0020_expediente" ma:index="1" nillable="true" ma:displayName="Código del expediente" ma:description="Referencia de la convocatoria en la plataforma de gestión correspondiente (Fundanet, Oesía, Gestiona, etc.)" ma:internalName="C_x00f3_digo_x0020_del_x0020_expediente">
      <xsd:simpleType>
        <xsd:restriction base="dms:Text">
          <xsd:maxLength value="255"/>
        </xsd:restriction>
      </xsd:simpleType>
    </xsd:element>
    <xsd:element name="Código_x0020_BDNS" ma:index="2" nillable="true" ma:displayName="Código BDNS" ma:description="Identificador BDNS según extracto de la convocatoria en BOE" ma:internalName="C_x00f3_digo_x0020_BDNS">
      <xsd:simpleType>
        <xsd:restriction base="dms:Text">
          <xsd:maxLength value="255"/>
        </xsd:restriction>
      </xsd:simpleType>
    </xsd:element>
    <xsd:element name="Año" ma:index="3" nillable="true" ma:displayName="Año" ma:description="Año de publicación del extracto de la convocatoria en el BOE" ma:internalName="A_x00f1_o" ma:readOnly="false" ma:percentage="FALSE">
      <xsd:simpleType>
        <xsd:restriction base="dms:Number"/>
      </xsd:simpleType>
    </xsd:element>
    <xsd:element name="Línea" ma:index="7" nillable="true" ma:displayName="Línea" ma:description="Línea de actuación de la Fundación Biodiversidad a la que se asocia la convocatoria según plan de actuación" ma:list="{577f1926-388c-4cc6-9a91-7fe46d5e50cb}" ma:internalName="L_x00ed_nea" ma:showField="Title">
      <xsd:simpleType>
        <xsd:restriction base="dms:Lookup"/>
      </xsd:simpleType>
    </xsd:element>
    <xsd:element name="Fondo_x0028_s_x0029_" ma:index="8" nillable="true" ma:displayName="Fondo(s)" ma:description="Fondo(s) asociado(s) a la convocatoria" ma:list="{94e5c977-9806-468d-8880-3ae2e9ad30a9}" ma:internalName="Fondo_x0028_s_x0029_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Área_x0028_s_x0029__x0020_involucrada_x0028_s_x0029_" ma:index="9" nillable="true" ma:displayName="Área(s) involucrada(s)" ma:description="Áreas implicadas en la tramitación de la convocatoria (tanto técnicas como jurídicas)" ma:list="{f57c090e-1a2e-4560-bda8-c5eff69aa432}" ma:internalName="_x00c1_rea_x0028_s_x0029__x0020_involucrada_x0028_s_x0029_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stado_x0020_de_x0020_convocatoria" ma:index="10" nillable="true" ma:displayName="Estado de convocatoria" ma:default="Abierta" ma:description="En preparación (antes de publicación), abierta (desde su apertura) y resuelta&#10;(cuando esté publicada la resolución)" ma:format="Dropdown" ma:internalName="Estado_x0020_de_x0020_convocatoria" ma:readOnly="false">
      <xsd:simpleType>
        <xsd:restriction base="dms:Choice">
          <xsd:enumeration value="En preparación"/>
          <xsd:enumeration value="Abierta"/>
          <xsd:enumeration value="Resuelta"/>
        </xsd:restriction>
      </xsd:simpleType>
    </xsd:element>
    <xsd:element name="Presupuesto_x0028_s_x0029_" ma:index="11" nillable="true" ma:displayName="Presupuesto(s)" ma:description="Dotación máxima de la convocatoria según el texto publicado" ma:internalName="Presupuesto_x0028_s_x0029_" ma:percentage="FALSE">
      <xsd:simpleType>
        <xsd:restriction base="dms:Number"/>
      </xsd:simpleType>
    </xsd:element>
    <xsd:element name="N_x00ba__x0020_de_x0020_beneficiarios" ma:index="12" nillable="true" ma:displayName="Nº de beneficiarios" ma:description="Número de personas/entidades beneficiarias (se incluyen todas las entidades de agrupaciones)" ma:internalName="N_x00BA__x0020_de_x0020_beneficiarios" ma:percentage="FALSE">
      <xsd:simpleType>
        <xsd:restriction base="dms:Number"/>
      </xsd:simpleType>
    </xsd:element>
    <xsd:element name="Observaciones" ma:index="13" nillable="true" ma:displayName="Observaciones" ma:description="Comentarios, si aplica" ma:internalName="Observaciones">
      <xsd:simpleType>
        <xsd:restriction base="dms:Note">
          <xsd:maxLength value="255"/>
        </xsd:restriction>
      </xsd:simpleType>
    </xsd:element>
    <xsd:element name="Enlace_x0020_de_x0020_interés" ma:index="14" nillable="true" ma:displayName="Enlace de interés" ma:description="En la primera casilla, URL de la publicación de la convocatoria en el sitio web de la FB. En la segunda casilla, un nombre identificativo de la URL" ma:format="Hyperlink" ma:internalName="Enlace_x0020_de_x0020_inter_x00e9_s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Palabra_x0028_s_x0029__x0020_clave" ma:index="16" nillable="true" ma:displayName="Palabra(s) clave" ma:description="Temáticas o términos relacionados con&#10;el contenido de la convocatoria" ma:list="{aa62385b-f853-4b63-8827-92670f2fce4e}" ma:internalName="Palabra_x0028_s_x0029__x0020_clave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ediaServiceMetadata" ma:index="2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2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SearchProperties" ma:index="27" nillable="true" ma:displayName="MediaServiceSearchProperties" ma:description="" ma:hidden="true" ma:internalName="MediaServiceSearchProperties" ma:readOnly="true">
      <xsd:simpleType>
        <xsd:restriction base="dms:Note"/>
      </xsd:simple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9" nillable="true" ma:displayName="MediaServiceGenerationTime" ma:description="" ma:hidden="true" ma:internalName="MediaServiceGenerationTime" ma:readOnly="true">
      <xsd:simpleType>
        <xsd:restriction base="dms:Text"/>
      </xsd:simpleType>
    </xsd:element>
    <xsd:element name="MediaServiceEventHashCode" ma:index="30" nillable="true" ma:displayName="MediaServiceEventHashCode" ma:description="" ma:hidden="true" ma:internalName="MediaServiceEventHashCode" ma:readOnly="true">
      <xsd:simpleType>
        <xsd:restriction base="dms:Text"/>
      </xsd:simpleType>
    </xsd:element>
    <xsd:element name="lcf76f155ced4ddcb4097134ff3c332f" ma:index="32" nillable="true" ma:taxonomy="true" ma:internalName="lcf76f155ced4ddcb4097134ff3c332f" ma:taxonomyFieldName="MediaServiceImageTags" ma:displayName="Etiquetas de imagen" ma:readOnly="false" ma:fieldId="{5cf76f15-5ced-4ddc-b409-7134ff3c332f}" ma:taxonomyMulti="true" ma:sspId="5f8a7c3e-5d39-4cf6-bb4e-eafba96574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3" nillable="true" ma:displayName="Extracted Text" ma:description="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4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4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44" nillable="true" ma:displayName="Location" ma:description="" ma:indexed="true" ma:internalName="MediaServiceLocation" ma:readOnly="true">
      <xsd:simpleType>
        <xsd:restriction base="dms:Text"/>
      </xsd:simpleType>
    </xsd:element>
    <xsd:element name="Título" ma:index="45" ma:displayName="Título" ma:description="Nombre completo de la convocatoria según su publicación en BOE" ma:indexed="true" ma:internalName="T_x00ed_tulo">
      <xsd:simpleType>
        <xsd:restriction base="dms:Text">
          <xsd:maxLength value="255"/>
        </xsd:restriction>
      </xsd:simpleType>
    </xsd:element>
    <xsd:element name="Entidad_x0020_beneficiaria" ma:index="46" nillable="true" ma:displayName="Entidad beneficiaria" ma:list="{ee1d684e-14bb-4ede-8ac5-6319091ef143}" ma:internalName="Entidad_x0020_beneficiaria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royectos" ma:index="47" nillable="true" ma:displayName="Proyectos" ma:list="{89dad4eb-680e-4da0-9710-9da5ca694111}" ma:internalName="Proyectos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Flow_SignoffStatus" ma:index="49" nillable="true" ma:displayName="Estado de aprobación" ma:internalName="_x0024_Resources_x003a_core_x002c_Signoff_Status">
      <xsd:simpleType>
        <xsd:restriction base="dms:Text"/>
      </xsd:simpleType>
    </xsd:element>
    <xsd:element name="MediaServiceBillingMetadata" ma:index="5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f6817e-69a0-429a-beb6-640539207da7" elementFormDefault="qualified">
    <xsd:import namespace="http://schemas.microsoft.com/office/2006/documentManagement/types"/>
    <xsd:import namespace="http://schemas.microsoft.com/office/infopath/2007/PartnerControls"/>
    <xsd:element name="Acrónimo" ma:index="4" nillable="true" ma:displayName="Acrónimo" ma:internalName="Acr_x00f3_nimo">
      <xsd:simpleType>
        <xsd:restriction base="dms:Text">
          <xsd:maxLength value="255"/>
        </xsd:restriction>
      </xsd:simpleType>
    </xsd:element>
    <xsd:element name="_dlc_DocId" ma:index="1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nf60fe54646744f2950a80ded06a7b22" ma:index="19" nillable="true" ma:displayName="Temática(s)_0" ma:hidden="true" ma:internalName="nf60fe54646744f2950a80ded06a7b22">
      <xsd:simpleType>
        <xsd:restriction base="dms:Note"/>
      </xsd:simpleType>
    </xsd:element>
    <xsd:element name="TaxCatchAll" ma:index="20" nillable="true" ma:displayName="Taxonomy Catch All Column" ma:description="" ma:hidden="true" ma:list="{4ef25e87-b279-4d8e-afa7-8626a51b2881}" ma:internalName="TaxCatchAll" ma:showField="CatchAllData" ma:web="a0f6817e-69a0-429a-beb6-640539207d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Url" ma:index="21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2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Proyecto" ma:index="37" nillable="true" ma:displayName="Proyecto(s)" ma:description="Proyectos beneficiarios de la convocatoria" ma:hidden="true" ma:list="{b1d0edc3-241d-4115-9678-993b343b1bc3}" ma:internalName="Proyecto" ma:readOnly="false" ma:showField="T_x00ed_tulo" ma:web="a0f6817e-69a0-429a-beb6-640539207d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royecto_x0028_s_x0029_" ma:index="38" nillable="true" ma:displayName="Proyecto" ma:description="Introduzca el o los proyectos resultantes de la convocatoria" ma:hidden="true" ma:internalName="Proyecto_x0028_s_x0029_" ma:readOnly="false">
      <xsd:simpleType>
        <xsd:restriction base="dms:Text">
          <xsd:maxLength value="255"/>
        </xsd:restriction>
      </xsd:simpleType>
    </xsd:element>
    <xsd:element name="SharedWithUsers" ma:index="3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4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EndDate" ma:index="6" nillable="true" ma:displayName="Fecha de resolución" ma:description="Fecha de la firma de la resolución de concesión" ma:format="DateOnly" ma:internalName="_End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31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E51F2E-8E2F-4F4F-AB2D-C35A1690AB3E}">
  <ds:schemaRefs>
    <ds:schemaRef ds:uri="http://schemas.microsoft.com/office/2006/metadata/properties"/>
    <ds:schemaRef ds:uri="http://schemas.microsoft.com/office/infopath/2007/PartnerControls"/>
    <ds:schemaRef ds:uri="6f7bbd3a-fb19-4473-99cf-da5796dafda5"/>
    <ds:schemaRef ds:uri="a0f6817e-69a0-429a-beb6-640539207da7"/>
    <ds:schemaRef ds:uri="http://schemas.microsoft.com/sharepoint/v3/field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FD1BA48D-BD02-4D6D-8F45-5F49B406C0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E33ED94-0880-417D-9EC4-9ACDA3F5CD3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B0DE7236-D3D3-4C58-ADD5-A034782D82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f7bbd3a-fb19-4473-99cf-da5796dafda5"/>
    <ds:schemaRef ds:uri="a0f6817e-69a0-429a-beb6-640539207da7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270</Words>
  <Application>Microsoft Office PowerPoint</Application>
  <PresentationFormat>Personalizado</PresentationFormat>
  <Paragraphs>28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8" baseType="lpstr">
      <vt:lpstr>Open Sans SemiBold</vt:lpstr>
      <vt:lpstr>Arial</vt:lpstr>
      <vt:lpstr>Open Sans</vt:lpstr>
      <vt:lpstr>Calibri</vt:lpstr>
      <vt:lpstr>Open Sans Medium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SGPE JCY</dc:creator>
  <cp:lastModifiedBy>Leticia Ortega Ballesteros</cp:lastModifiedBy>
  <cp:revision>21</cp:revision>
  <dcterms:created xsi:type="dcterms:W3CDTF">2023-10-10T14:27:13Z</dcterms:created>
  <dcterms:modified xsi:type="dcterms:W3CDTF">2026-07-24T11:56:02Z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0x010100F10C6A29B4D9D34AA8AC53B6FAF53A76</vt:lpwstr>
  </property>
  <property fmtid="{D5CDD505-2E9C-101B-9397-08002B2CF9AE}" pid="3" name="Tem_x00e1_tica_x0028_s_x0029_">
    <vt:lpwstr/>
  </property>
  <property fmtid="{D5CDD505-2E9C-101B-9397-08002B2CF9AE}" pid="4" name="MediaServiceImageTags">
    <vt:lpwstr/>
  </property>
  <property fmtid="{D5CDD505-2E9C-101B-9397-08002B2CF9AE}" pid="5" name="nf60fe54646744f2950a80ded06a7b220">
    <vt:lpwstr/>
  </property>
  <property fmtid="{D5CDD505-2E9C-101B-9397-08002B2CF9AE}" pid="6" name="Temática(s)">
    <vt:lpwstr/>
  </property>
  <property fmtid="{D5CDD505-2E9C-101B-9397-08002B2CF9AE}" pid="7" name="_docset_NoMedatataSyncRequired">
    <vt:lpwstr>True</vt:lpwstr>
  </property>
</Properties>
</file>